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charts/chart1.xml" ContentType="application/vnd.openxmlformats-officedocument.drawingml.chart+xml"/>
  <Override PartName="/ppt/media/image99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106.png" ContentType="image/png"/>
  <Override PartName="/ppt/media/image88.png" ContentType="image/png"/>
  <Override PartName="/ppt/media/image102.png" ContentType="image/png"/>
  <Override PartName="/ppt/media/image84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23.jpeg" ContentType="image/jpeg"/>
  <Override PartName="/ppt/media/image103.png" ContentType="image/png"/>
  <Override PartName="/ppt/media/image85.png" ContentType="image/png"/>
  <Override PartName="/ppt/media/image4.png" ContentType="image/png"/>
  <Override PartName="/ppt/media/image90.png" ContentType="image/png"/>
  <Override PartName="/ppt/media/image7.gif" ContentType="image/gif"/>
  <Override PartName="/ppt/media/image24.png" ContentType="image/png"/>
  <Override PartName="/ppt/media/image20.jpeg" ContentType="image/jpeg"/>
  <Override PartName="/ppt/media/image49.png" ContentType="image/png"/>
  <Override PartName="/ppt/media/image89.png" ContentType="image/png"/>
  <Override PartName="/ppt/media/image10.jpeg" ContentType="image/jpeg"/>
  <Override PartName="/ppt/media/image70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8.jpeg" ContentType="image/jpeg"/>
  <Override PartName="/ppt/media/image35.png" ContentType="image/png"/>
  <Override PartName="/ppt/media/image34.png" ContentType="image/png"/>
  <Override PartName="/ppt/media/image21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13.jpeg" ContentType="image/jpe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2.png" ContentType="image/png"/>
  <Override PartName="/ppt/media/image47.png" ContentType="image/png"/>
  <Override PartName="/ppt/media/image19.png" ContentType="image/png"/>
  <Override PartName="/ppt/media/image18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.jpeg" ContentType="image/jpeg"/>
  <Override PartName="/ppt/media/image37.png" ContentType="image/png"/>
  <Override PartName="/ppt/media/image14.jpeg" ContentType="image/jpeg"/>
  <Override PartName="/ppt/media/image38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43.png" ContentType="image/png"/>
  <Override PartName="/ppt/media/image17.jpeg" ContentType="image/jpeg"/>
  <Override PartName="/ppt/media/image68.png" ContentType="image/png"/>
  <Override PartName="/ppt/media/image44.png" ContentType="image/png"/>
  <Override PartName="/ppt/media/image69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2.png" ContentType="image/png"/>
  <Override PartName="/ppt/media/image63.png" ContentType="image/png"/>
  <Override PartName="/ppt/media/image60.png" ContentType="image/png"/>
  <Override PartName="/ppt/media/image67.jpeg" ContentType="image/jpe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862" spc="-1" strike="noStrike">
                <a:solidFill>
                  <a:srgbClr val="595959"/>
                </a:solidFill>
                <a:latin typeface="Calibri"/>
              </a:defRPr>
            </a:pPr>
            <a:r>
              <a:rPr b="0" sz="1862" spc="-1" strike="noStrike">
                <a:solidFill>
                  <a:srgbClr val="595959"/>
                </a:solidFill>
                <a:latin typeface="Calibri"/>
              </a:rPr>
              <a:t>Full Persistence Exploit Costs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Pwn2Own</c:v>
                </c:pt>
              </c:strCache>
            </c:strRef>
          </c:tx>
          <c:spPr>
            <a:solidFill>
              <a:srgbClr val="1d9a78"/>
            </a:solidFill>
            <a:ln w="28440">
              <a:solidFill>
                <a:srgbClr val="1d9a78"/>
              </a:solidFill>
              <a:round/>
            </a:ln>
          </c:spPr>
          <c:marker>
            <c:symbol val="none"/>
          </c:marker>
          <c:dLbls>
            <c:numFmt formatCode="\$#,##0_);[RED]&quot;($&quot;#,##0\)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2014</c:v>
                </c:pt>
                <c:pt idx="2">
                  <c:v>2016</c:v>
                </c:pt>
                <c:pt idx="3">
                  <c:v>2018</c:v>
                </c:pt>
                <c:pt idx="4">
                  <c:v>2020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60000</c:v>
                </c:pt>
                <c:pt idx="1">
                  <c:v>100000</c:v>
                </c:pt>
                <c:pt idx="2">
                  <c:v>120000</c:v>
                </c:pt>
                <c:pt idx="3">
                  <c:v>130000</c:v>
                </c:pt>
                <c:pt idx="4">
                  <c:v>160000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Zerodium</c:v>
                </c:pt>
              </c:strCache>
            </c:strRef>
          </c:tx>
          <c:spPr>
            <a:solidFill>
              <a:srgbClr val="8bc145"/>
            </a:solidFill>
            <a:ln w="28440">
              <a:solidFill>
                <a:srgbClr val="8bc145"/>
              </a:solidFill>
              <a:round/>
            </a:ln>
          </c:spPr>
          <c:marker>
            <c:symbol val="none"/>
          </c:marker>
          <c:dLbls>
            <c:numFmt formatCode="\$#,##0_);[RED]&quot;($&quot;#,##0\)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2014</c:v>
                </c:pt>
                <c:pt idx="2">
                  <c:v>2016</c:v>
                </c:pt>
                <c:pt idx="3">
                  <c:v>2018</c:v>
                </c:pt>
                <c:pt idx="4">
                  <c:v>2020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"/>
                <c:pt idx="0">
                  <c:v>100000</c:v>
                </c:pt>
                <c:pt idx="1">
                  <c:v>200000</c:v>
                </c:pt>
                <c:pt idx="2">
                  <c:v>300000</c:v>
                </c:pt>
                <c:pt idx="3">
                  <c:v>400000</c:v>
                </c:pt>
                <c:pt idx="4">
                  <c:v>500000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44065697"/>
        <c:axId val="99703159"/>
      </c:lineChart>
      <c:catAx>
        <c:axId val="44065697"/>
        <c:scaling>
          <c:orientation val="minMax"/>
        </c:scaling>
        <c:delete val="0"/>
        <c:axPos val="b"/>
        <c:numFmt formatCode="DD/MM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1197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99703159"/>
        <c:crosses val="autoZero"/>
        <c:auto val="1"/>
        <c:lblAlgn val="ctr"/>
        <c:lblOffset val="100"/>
      </c:catAx>
      <c:valAx>
        <c:axId val="99703159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\$#,##0_);[RED]&quot;($&quot;#,##0\)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1197" spc="-1" strike="noStrike">
                <a:solidFill>
                  <a:srgbClr val="595959"/>
                </a:solidFill>
                <a:latin typeface="Calibri"/>
              </a:defRPr>
            </a:pPr>
          </a:p>
        </c:txPr>
        <c:crossAx val="44065697"/>
        <c:crosses val="autoZero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595959"/>
              </a:solidFill>
              <a:latin typeface="Calibri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ic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k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to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di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tit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yl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F897923-B6C9-4966-A08B-54AAC5CA0E62}" type="datetime">
              <a:rPr b="0" lang="en-AU" sz="1200" spc="-1" strike="noStrike">
                <a:solidFill>
                  <a:srgbClr val="8b8b8b"/>
                </a:solidFill>
                <a:latin typeface="Calibri"/>
              </a:rPr>
              <a:t>26/10/20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AU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AC5D130-16D5-48FB-8FA0-A46536708BBC}" type="slidenum">
              <a:rPr b="0" lang="en-AU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F57121F-8233-4689-930A-158BF4A8ED2B}" type="datetime">
              <a:rPr b="0" lang="en-AU" sz="1200" spc="-1" strike="noStrike">
                <a:solidFill>
                  <a:srgbClr val="8b8b8b"/>
                </a:solidFill>
                <a:latin typeface="Calibri"/>
              </a:rPr>
              <a:t>26/10/20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AU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F56C8E1-31C3-4213-8A9F-27A28C5A17FA}" type="slidenum">
              <a:rPr b="0" lang="en-A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1633A60-E812-436F-B5D4-D8523E14CC7B}" type="datetime">
              <a:rPr b="0" lang="en-AU" sz="1200" spc="-1" strike="noStrike">
                <a:solidFill>
                  <a:srgbClr val="8b8b8b"/>
                </a:solidFill>
                <a:latin typeface="Calibri"/>
              </a:rPr>
              <a:t>26/10/20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AU" sz="2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500E94E-1D1B-4325-84EE-DF80B6B015F6}" type="slidenum">
              <a:rPr b="0" lang="en-A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2383DD9-BFF8-4260-9198-FEEFEB310E80}" type="datetime">
              <a:rPr b="0" lang="en-AU" sz="1200" spc="-1" strike="noStrike">
                <a:solidFill>
                  <a:srgbClr val="8b8b8b"/>
                </a:solidFill>
                <a:latin typeface="Calibri"/>
              </a:rPr>
              <a:t>26/10/20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AU" sz="2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1D20A09-2C83-46AC-92BA-6028262E25BC}" type="slidenum">
              <a:rPr b="0" lang="en-A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36649BC-D05D-45AF-B320-83CD10265346}" type="datetime">
              <a:rPr b="0" lang="en-AU" sz="1200" spc="-1" strike="noStrike">
                <a:solidFill>
                  <a:srgbClr val="8b8b8b"/>
                </a:solidFill>
                <a:latin typeface="Calibri"/>
              </a:rPr>
              <a:t>26/10/20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AU" sz="2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F16CE33-F1B1-41EE-A884-15F381B9C4A1}" type="slidenum">
              <a:rPr b="0" lang="en-A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62047DC4-EC8D-458B-96E9-31D2F9A8989E}" type="datetime">
              <a:rPr b="0" lang="en-AU" sz="1200" spc="-1" strike="noStrike">
                <a:solidFill>
                  <a:srgbClr val="8b8b8b"/>
                </a:solidFill>
                <a:latin typeface="Calibri"/>
              </a:rPr>
              <a:t>26/10/20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AU" sz="2400" spc="-1" strike="noStrike">
              <a:latin typeface="Times New Roman"/>
            </a:endParaRPr>
          </a:p>
        </p:txBody>
      </p:sp>
      <p:sp>
        <p:nvSpPr>
          <p:cNvPr id="213" name="PlaceHolder 8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289B1BD-50E6-4714-ADBC-4E9C7B1937B6}" type="slidenum">
              <a:rPr b="0" lang="en-A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hyperlink" Target="http://krebsonsecurity.com/?s=blackhole&amp;x=0&amp;y=0" TargetMode="External"/><Relationship Id="rId3" Type="http://schemas.openxmlformats.org/officeDocument/2006/relationships/hyperlink" Target="http://krebsonsecurity.com/2013/12/how-many-zero-days-hit-you-today/" TargetMode="External"/><Relationship Id="rId4" Type="http://schemas.openxmlformats.org/officeDocument/2006/relationships/hyperlink" Target="http://krebsonsecurity.com/?s=darkode&amp;x=-1067&amp;y=-641" TargetMode="External"/><Relationship Id="rId5" Type="http://schemas.openxmlformats.org/officeDocument/2006/relationships/hyperlink" Target="http://krebsonsecurity.com/?s=darkode&amp;x=-1067&amp;y=-641" TargetMode="External"/><Relationship Id="rId6" Type="http://schemas.openxmlformats.org/officeDocument/2006/relationships/hyperlink" Target="http://krebsonsecurity.com/?s=darkode&amp;x=-1067&amp;y=-641" TargetMode="External"/><Relationship Id="rId7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5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gif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jpe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jpeg"/><Relationship Id="rId4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5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5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file://Device/AFD/Endpoint" TargetMode="Externa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slideLayout" Target="../slideLayouts/slideLayout5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5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3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The Chromium Sandbox on Windows 10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1523880" y="3696120"/>
            <a:ext cx="9143640" cy="1389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BSides Perth 2019</a:t>
            </a:r>
            <a:endParaRPr b="0" lang="en-AU" sz="2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1" descr=""/>
          <p:cNvPicPr/>
          <p:nvPr/>
        </p:nvPicPr>
        <p:blipFill>
          <a:blip r:embed="rId1"/>
          <a:stretch/>
        </p:blipFill>
        <p:spPr>
          <a:xfrm>
            <a:off x="1701360" y="90360"/>
            <a:ext cx="8908200" cy="676728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1236600" y="447840"/>
            <a:ext cx="9372960" cy="1552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555555"/>
                </a:solidFill>
                <a:latin typeface="Georgia"/>
              </a:rPr>
              <a:t>First spotted in 2010, </a:t>
            </a:r>
            <a:r>
              <a:rPr b="0" lang="en-AU" sz="2400" spc="-1" strike="noStrike" u="sng">
                <a:solidFill>
                  <a:srgbClr val="0563c1"/>
                </a:solidFill>
                <a:uFillTx/>
                <a:latin typeface="Georgia"/>
                <a:hlinkClick r:id="rId2"/>
              </a:rPr>
              <a:t>BlackHole</a:t>
            </a:r>
            <a:r>
              <a:rPr b="0" lang="en-AU" sz="2400" spc="-1" strike="noStrike">
                <a:solidFill>
                  <a:srgbClr val="555555"/>
                </a:solidFill>
                <a:latin typeface="Georgia"/>
              </a:rPr>
              <a:t> is commercial crimeware designed to be stitched into hacked or malicious sites and exploit a variety of Web-browser vulnerabilities for the purposes of installing malware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820080" y="4571280"/>
            <a:ext cx="9408240" cy="1187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555555"/>
                </a:solidFill>
                <a:latin typeface="Georgia"/>
              </a:rPr>
              <a:t>Paunch contracted with a third-party exploit broker who announced that he had a $100,000 budget for buying new, previously undocumented </a:t>
            </a:r>
            <a:r>
              <a:rPr b="0" lang="en-AU" sz="2400" spc="-1" strike="noStrike" u="sng">
                <a:solidFill>
                  <a:srgbClr val="0563c1"/>
                </a:solidFill>
                <a:uFillTx/>
                <a:latin typeface="Georgia"/>
                <a:hlinkClick r:id="rId3"/>
              </a:rPr>
              <a:t>“zero-day” vulnerabilities</a:t>
            </a:r>
            <a:r>
              <a:rPr b="0" lang="en-AU" sz="2400" spc="-1" strike="noStrike">
                <a:solidFill>
                  <a:srgbClr val="555555"/>
                </a:solidFill>
                <a:latin typeface="Georgia"/>
              </a:rPr>
              <a:t>.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996480" y="2286720"/>
            <a:ext cx="9494280" cy="1919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555555"/>
                </a:solidFill>
                <a:latin typeface="Georgia"/>
              </a:rPr>
              <a:t>Not long after that story, the individual with whom Paunch worked to purchase those exclusive exploits — a miscreant who uses the nickname “</a:t>
            </a:r>
            <a:r>
              <a:rPr b="1" lang="en-AU" sz="2400" spc="-1" strike="noStrike">
                <a:solidFill>
                  <a:srgbClr val="555555"/>
                </a:solidFill>
                <a:latin typeface="Georgia"/>
              </a:rPr>
              <a:t>J.P. Morgan</a:t>
            </a:r>
            <a:r>
              <a:rPr b="0" lang="en-AU" sz="2400" spc="-1" strike="noStrike">
                <a:solidFill>
                  <a:srgbClr val="555555"/>
                </a:solidFill>
                <a:latin typeface="Georgia"/>
              </a:rPr>
              <a:t>” — posted a message to </a:t>
            </a:r>
            <a:r>
              <a:rPr b="0" lang="en-AU" sz="2400" spc="-1" strike="noStrike" u="sng">
                <a:solidFill>
                  <a:srgbClr val="0563c1"/>
                </a:solidFill>
                <a:uFillTx/>
                <a:latin typeface="Georgia"/>
                <a:hlinkClick r:id="rId4"/>
              </a:rPr>
              <a:t>the </a:t>
            </a:r>
            <a:r>
              <a:rPr b="0" lang="en-AU" sz="2400" spc="-1" strike="noStrike" u="sng">
                <a:solidFill>
                  <a:srgbClr val="0563c1"/>
                </a:solidFill>
                <a:uFillTx/>
                <a:latin typeface="Georgia"/>
                <a:hlinkClick r:id="rId5"/>
              </a:rPr>
              <a:t>Darkode</a:t>
            </a:r>
            <a:r>
              <a:rPr b="0" lang="en-AU" sz="2400" spc="-1" strike="noStrike" u="sng">
                <a:solidFill>
                  <a:srgbClr val="0563c1"/>
                </a:solidFill>
                <a:uFillTx/>
                <a:latin typeface="Georgia"/>
                <a:hlinkClick r:id="rId6"/>
              </a:rPr>
              <a:t>[dot]com crime forum</a:t>
            </a:r>
            <a:r>
              <a:rPr b="0" lang="en-AU" sz="2400" spc="-1" strike="noStrike">
                <a:solidFill>
                  <a:srgbClr val="555555"/>
                </a:solidFill>
                <a:latin typeface="Georgia"/>
              </a:rPr>
              <a:t>, stating that he was </a:t>
            </a:r>
            <a:r>
              <a:rPr b="1" lang="en-AU" sz="2400" spc="-1" strike="noStrike">
                <a:solidFill>
                  <a:srgbClr val="555555"/>
                </a:solidFill>
                <a:latin typeface="Georgia"/>
              </a:rPr>
              <a:t>doubling his exploit-buying budget to $200,000</a:t>
            </a:r>
            <a:r>
              <a:rPr b="0" lang="en-AU" sz="2400" spc="-1" strike="noStrike">
                <a:solidFill>
                  <a:srgbClr val="555555"/>
                </a:solidFill>
                <a:latin typeface="Georgia"/>
              </a:rPr>
              <a:t>.</a:t>
            </a:r>
            <a:endParaRPr b="0" lang="en-AU" sz="24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Pwn2Own versus Zerodium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341" name="Content Placeholder 5"/>
          <p:cNvGraphicFramePr/>
          <p:nvPr/>
        </p:nvGraphicFramePr>
        <p:xfrm>
          <a:off x="838080" y="1825560"/>
          <a:ext cx="10515240" cy="4350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342" name="Picture 6" descr=""/>
          <p:cNvPicPr/>
          <p:nvPr/>
        </p:nvPicPr>
        <p:blipFill>
          <a:blip r:embed="rId2"/>
          <a:stretch/>
        </p:blipFill>
        <p:spPr>
          <a:xfrm>
            <a:off x="393840" y="365040"/>
            <a:ext cx="11404080" cy="581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Goals for this talk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Summarise the main attack vectors for full browser exploit chains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Give some appreciation for the dance between Google &amp; Microsoft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 particular, huge kudos to Forshaw for his rather amazing research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Allow for everyone to understand in general browser sandboxing and where things are 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On one end, a bunch of things will be glossed over, and on the other end probably some acronyms and terms that may get lost to some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Provide hints and references for those interested in deep diving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Even though this is focused on Windows sandboxing, it has to be relatively general due to time – we’re touching many specific areas of research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Chromium Sandbox Intro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2" descr=""/>
          <p:cNvPicPr/>
          <p:nvPr/>
        </p:nvPicPr>
        <p:blipFill>
          <a:blip r:embed="rId1"/>
          <a:stretch/>
        </p:blipFill>
        <p:spPr>
          <a:xfrm>
            <a:off x="1227960" y="1233360"/>
            <a:ext cx="9501840" cy="4750920"/>
          </a:xfrm>
          <a:prstGeom prst="rect">
            <a:avLst/>
          </a:prstGeom>
          <a:ln>
            <a:noFill/>
          </a:ln>
        </p:spPr>
      </p:pic>
      <p:pic>
        <p:nvPicPr>
          <p:cNvPr id="348" name="Picture 5" descr=""/>
          <p:cNvPicPr/>
          <p:nvPr/>
        </p:nvPicPr>
        <p:blipFill>
          <a:blip r:embed="rId2"/>
          <a:stretch/>
        </p:blipFill>
        <p:spPr>
          <a:xfrm>
            <a:off x="0" y="2402640"/>
            <a:ext cx="12191760" cy="241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838080" y="1825560"/>
            <a:ext cx="5556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Launched in 2008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Open-source, developed by Google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Multi-process architecture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Written in C/C++ and JavaScript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x86 and ARM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Blink since 2013 for its engine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V8 since inception for its JS engine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0" name="Picture 4" descr=""/>
          <p:cNvPicPr/>
          <p:nvPr/>
        </p:nvPicPr>
        <p:blipFill>
          <a:blip r:embed="rId1"/>
          <a:stretch/>
        </p:blipFill>
        <p:spPr>
          <a:xfrm>
            <a:off x="7580880" y="1717560"/>
            <a:ext cx="3510360" cy="351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4" descr=""/>
          <p:cNvPicPr/>
          <p:nvPr/>
        </p:nvPicPr>
        <p:blipFill>
          <a:blip r:embed="rId1"/>
          <a:stretch/>
        </p:blipFill>
        <p:spPr>
          <a:xfrm>
            <a:off x="1131480" y="537480"/>
            <a:ext cx="9578880" cy="557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The Google Chrome Sandbox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sandbox is a security control and a realist software design approach that accepts that exploitable vulnerabilities will happen, but it’s possible to contain the risk by limiting access for the process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multi-process architecture gives an opportunity to apply policies to “sandbox” a process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Chromium sandbox itself is platform agnostic – it provides a bridge to specific O.S security controls, e.g. Windows 10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Policies are enforced from the parent “broker” or “browser” process and applied to a “target” sandbox process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ine 1"/>
          <p:cNvSpPr/>
          <p:nvPr/>
        </p:nvSpPr>
        <p:spPr>
          <a:xfrm>
            <a:off x="134280" y="1015200"/>
            <a:ext cx="360" cy="50558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2"/>
          <p:cNvSpPr/>
          <p:nvPr/>
        </p:nvSpPr>
        <p:spPr>
          <a:xfrm>
            <a:off x="2139840" y="1121760"/>
            <a:ext cx="5875920" cy="4249080"/>
          </a:xfrm>
          <a:prstGeom prst="roundRect">
            <a:avLst>
              <a:gd name="adj" fmla="val 16667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57" name="Line 3"/>
          <p:cNvSpPr/>
          <p:nvPr/>
        </p:nvSpPr>
        <p:spPr>
          <a:xfrm>
            <a:off x="4632120" y="1605600"/>
            <a:ext cx="360" cy="32814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358" name="Picture 4" descr=""/>
          <p:cNvPicPr/>
          <p:nvPr/>
        </p:nvPicPr>
        <p:blipFill>
          <a:blip r:embed="rId1"/>
          <a:stretch/>
        </p:blipFill>
        <p:spPr>
          <a:xfrm>
            <a:off x="9315360" y="2057400"/>
            <a:ext cx="2386440" cy="2386440"/>
          </a:xfrm>
          <a:prstGeom prst="rect">
            <a:avLst/>
          </a:prstGeom>
          <a:ln>
            <a:noFill/>
          </a:ln>
        </p:spPr>
      </p:pic>
      <p:sp>
        <p:nvSpPr>
          <p:cNvPr id="359" name="CustomShape 4"/>
          <p:cNvSpPr/>
          <p:nvPr/>
        </p:nvSpPr>
        <p:spPr>
          <a:xfrm>
            <a:off x="2843640" y="5486400"/>
            <a:ext cx="1541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Browser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360" name="Graphic 12" descr=""/>
          <p:cNvPicPr/>
          <p:nvPr/>
        </p:nvPicPr>
        <p:blipFill>
          <a:blip r:embed="rId2"/>
          <a:stretch/>
        </p:blipFill>
        <p:spPr>
          <a:xfrm>
            <a:off x="2388960" y="2327400"/>
            <a:ext cx="2035080" cy="2035080"/>
          </a:xfrm>
          <a:prstGeom prst="rect">
            <a:avLst/>
          </a:prstGeom>
          <a:ln>
            <a:noFill/>
          </a:ln>
        </p:spPr>
      </p:pic>
      <p:pic>
        <p:nvPicPr>
          <p:cNvPr id="361" name="Graphic 15" descr=""/>
          <p:cNvPicPr/>
          <p:nvPr/>
        </p:nvPicPr>
        <p:blipFill>
          <a:blip r:embed="rId3"/>
          <a:stretch/>
        </p:blipFill>
        <p:spPr>
          <a:xfrm>
            <a:off x="6318720" y="244260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362" name="Graphic 17" descr=""/>
          <p:cNvPicPr/>
          <p:nvPr/>
        </p:nvPicPr>
        <p:blipFill>
          <a:blip r:embed="rId4"/>
          <a:stretch/>
        </p:blipFill>
        <p:spPr>
          <a:xfrm>
            <a:off x="6318720" y="113148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363" name="Graphic 18" descr=""/>
          <p:cNvPicPr/>
          <p:nvPr/>
        </p:nvPicPr>
        <p:blipFill>
          <a:blip r:embed="rId5"/>
          <a:stretch/>
        </p:blipFill>
        <p:spPr>
          <a:xfrm>
            <a:off x="4815000" y="113148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364" name="Graphic 20" descr=""/>
          <p:cNvPicPr/>
          <p:nvPr/>
        </p:nvPicPr>
        <p:blipFill>
          <a:blip r:embed="rId6"/>
          <a:stretch/>
        </p:blipFill>
        <p:spPr>
          <a:xfrm>
            <a:off x="6318720" y="370008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365" name="Graphic 21" descr=""/>
          <p:cNvPicPr/>
          <p:nvPr/>
        </p:nvPicPr>
        <p:blipFill>
          <a:blip r:embed="rId7"/>
          <a:stretch/>
        </p:blipFill>
        <p:spPr>
          <a:xfrm>
            <a:off x="4795200" y="242460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366" name="Graphic 22" descr=""/>
          <p:cNvPicPr/>
          <p:nvPr/>
        </p:nvPicPr>
        <p:blipFill>
          <a:blip r:embed="rId8"/>
          <a:stretch/>
        </p:blipFill>
        <p:spPr>
          <a:xfrm>
            <a:off x="4775760" y="3697560"/>
            <a:ext cx="1607400" cy="1607400"/>
          </a:xfrm>
          <a:prstGeom prst="rect">
            <a:avLst/>
          </a:prstGeom>
          <a:ln>
            <a:noFill/>
          </a:ln>
        </p:spPr>
      </p:pic>
      <p:sp>
        <p:nvSpPr>
          <p:cNvPr id="367" name="CustomShape 5"/>
          <p:cNvSpPr/>
          <p:nvPr/>
        </p:nvSpPr>
        <p:spPr>
          <a:xfrm>
            <a:off x="501120" y="1538640"/>
            <a:ext cx="1002600" cy="3415320"/>
          </a:xfrm>
          <a:prstGeom prst="flowChartMagneticDrum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68" name="CustomShape 6"/>
          <p:cNvSpPr/>
          <p:nvPr/>
        </p:nvSpPr>
        <p:spPr>
          <a:xfrm>
            <a:off x="5349600" y="5486400"/>
            <a:ext cx="19382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Sandboxes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69" name="CustomShape 7"/>
          <p:cNvSpPr/>
          <p:nvPr/>
        </p:nvSpPr>
        <p:spPr>
          <a:xfrm>
            <a:off x="607680" y="5486400"/>
            <a:ext cx="6382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OS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70" name="CustomShape 8"/>
          <p:cNvSpPr/>
          <p:nvPr/>
        </p:nvSpPr>
        <p:spPr>
          <a:xfrm rot="10800000">
            <a:off x="9315360" y="3250800"/>
            <a:ext cx="1298880" cy="396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71" name="CustomShape 9"/>
          <p:cNvSpPr/>
          <p:nvPr/>
        </p:nvSpPr>
        <p:spPr>
          <a:xfrm>
            <a:off x="6779880" y="1830960"/>
            <a:ext cx="68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gmail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72" name="CustomShape 10"/>
          <p:cNvSpPr/>
          <p:nvPr/>
        </p:nvSpPr>
        <p:spPr>
          <a:xfrm>
            <a:off x="6705360" y="3144960"/>
            <a:ext cx="75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netflix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73" name="CustomShape 11"/>
          <p:cNvSpPr/>
          <p:nvPr/>
        </p:nvSpPr>
        <p:spPr>
          <a:xfrm>
            <a:off x="6642720" y="4396320"/>
            <a:ext cx="909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random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74" name="CustomShape 12"/>
          <p:cNvSpPr/>
          <p:nvPr/>
        </p:nvSpPr>
        <p:spPr>
          <a:xfrm>
            <a:off x="5247360" y="4388760"/>
            <a:ext cx="621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flash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75" name="CustomShape 13"/>
          <p:cNvSpPr/>
          <p:nvPr/>
        </p:nvSpPr>
        <p:spPr>
          <a:xfrm>
            <a:off x="5063040" y="3174120"/>
            <a:ext cx="101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widevine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76" name="CustomShape 14"/>
          <p:cNvSpPr/>
          <p:nvPr/>
        </p:nvSpPr>
        <p:spPr>
          <a:xfrm>
            <a:off x="5314680" y="1838160"/>
            <a:ext cx="52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gpu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77" name="CustomShape 15"/>
          <p:cNvSpPr/>
          <p:nvPr/>
        </p:nvSpPr>
        <p:spPr>
          <a:xfrm>
            <a:off x="2779920" y="3246480"/>
            <a:ext cx="1266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chrome.exe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Applying Policies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 each target process, restrictions are enforced: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TargetPolicy::SetTokenLevel()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TargetPolicy::SetJobLevel()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TargetPolicy::SetIntegrityLevel()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TargetPolicy::SetDesktop()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MitigationFlags can also be applied for exploit and containment controls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AddRule() function can then allow access to a number of securable object types, i.e. files, named pipes, registry hives, shared memory, etc.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Securable Object is an object in Windows that can have a Security Descriptor – security information such as owner, group, a discretionary ACL for who can and can’t access the object, etc.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Intro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Windows Policies – IL’s and Tokens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Integrity Levels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2" name="TextShape 3"/>
          <p:cNvSpPr txBox="1"/>
          <p:nvPr/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Windows Vista as a form of Mandatory Access Control of Securable Objects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Low Integrity level process was the sandbox for Protected Mode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User Interface Privilege Isolation (UIPI) to apply to window messages in a desktop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most common IL’s: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System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High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Medium = Normal User App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Low = Sandboxed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Untrusted = Nothing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3" name="TextShape 4"/>
          <p:cNvSpPr txBox="1"/>
          <p:nvPr/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Restricted Tokens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CustomShape 5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sp>
        <p:nvSpPr>
          <p:cNvPr id="385" name="TextShape 6"/>
          <p:cNvSpPr txBox="1"/>
          <p:nvPr/>
        </p:nvSpPr>
        <p:spPr>
          <a:xfrm>
            <a:off x="6194520" y="2808360"/>
            <a:ext cx="5182920" cy="3684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special type of token in Windows that restricts access to securable objects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Applies a deny-only attribute to security identifiers (SID’s) making it useless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Has some known limitations, such as not supporting FAT file-systems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Windows Policies – Jobs and Desktops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Job Objects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group of processes that can also define a limit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Forbids changing desktops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Prevents reading/writing to clipboard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Prevents access to ATOM table, USER handles, etc.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TextShape 4"/>
          <p:cNvSpPr txBox="1"/>
          <p:nvPr/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Alternate Desktops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CustomShape 5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sp>
        <p:nvSpPr>
          <p:cNvPr id="391" name="TextShape 6"/>
          <p:cNvSpPr txBox="1"/>
          <p:nvPr/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Prevents sending messages across desktops (Shatter attacks)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Forces the sandbox to have its own dedicated desktop (not visible/interactive)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Isolates the process to prevent snooping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2" name="Picture 7" descr=""/>
          <p:cNvPicPr/>
          <p:nvPr/>
        </p:nvPicPr>
        <p:blipFill>
          <a:blip r:embed="rId1"/>
          <a:stretch/>
        </p:blipFill>
        <p:spPr>
          <a:xfrm>
            <a:off x="2377080" y="-43560"/>
            <a:ext cx="7589880" cy="683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2" descr=""/>
          <p:cNvPicPr/>
          <p:nvPr/>
        </p:nvPicPr>
        <p:blipFill>
          <a:blip r:embed="rId1"/>
          <a:stretch/>
        </p:blipFill>
        <p:spPr>
          <a:xfrm>
            <a:off x="2821680" y="591120"/>
            <a:ext cx="7094520" cy="9812160"/>
          </a:xfrm>
          <a:prstGeom prst="rect">
            <a:avLst/>
          </a:prstGeom>
          <a:ln>
            <a:noFill/>
          </a:ln>
        </p:spPr>
      </p:pic>
      <p:pic>
        <p:nvPicPr>
          <p:cNvPr id="394" name="Picture 4" descr=""/>
          <p:cNvPicPr/>
          <p:nvPr/>
        </p:nvPicPr>
        <p:blipFill>
          <a:blip r:embed="rId2"/>
          <a:stretch/>
        </p:blipFill>
        <p:spPr>
          <a:xfrm>
            <a:off x="893160" y="240840"/>
            <a:ext cx="9558360" cy="6375960"/>
          </a:xfrm>
          <a:prstGeom prst="rect">
            <a:avLst/>
          </a:prstGeom>
          <a:ln>
            <a:noFill/>
          </a:ln>
        </p:spPr>
      </p:pic>
      <p:pic>
        <p:nvPicPr>
          <p:cNvPr id="395" name="Picture 6" descr=""/>
          <p:cNvPicPr/>
          <p:nvPr/>
        </p:nvPicPr>
        <p:blipFill>
          <a:blip r:embed="rId3"/>
          <a:stretch/>
        </p:blipFill>
        <p:spPr>
          <a:xfrm>
            <a:off x="0" y="2960640"/>
            <a:ext cx="12178440" cy="3305880"/>
          </a:xfrm>
          <a:prstGeom prst="rect">
            <a:avLst/>
          </a:prstGeom>
          <a:ln>
            <a:noFill/>
          </a:ln>
        </p:spPr>
      </p:pic>
      <p:pic>
        <p:nvPicPr>
          <p:cNvPr id="396" name="Picture 7" descr=""/>
          <p:cNvPicPr/>
          <p:nvPr/>
        </p:nvPicPr>
        <p:blipFill>
          <a:blip r:embed="rId4"/>
          <a:stretch/>
        </p:blipFill>
        <p:spPr>
          <a:xfrm>
            <a:off x="-126360" y="652320"/>
            <a:ext cx="12444840" cy="2318400"/>
          </a:xfrm>
          <a:prstGeom prst="rect">
            <a:avLst/>
          </a:prstGeom>
          <a:ln>
            <a:noFill/>
          </a:ln>
        </p:spPr>
      </p:pic>
      <p:pic>
        <p:nvPicPr>
          <p:cNvPr id="397" name="Picture 8" descr=""/>
          <p:cNvPicPr/>
          <p:nvPr/>
        </p:nvPicPr>
        <p:blipFill>
          <a:blip r:embed="rId5"/>
          <a:stretch/>
        </p:blipFill>
        <p:spPr>
          <a:xfrm>
            <a:off x="272160" y="933840"/>
            <a:ext cx="12032640" cy="2252520"/>
          </a:xfrm>
          <a:prstGeom prst="rect">
            <a:avLst/>
          </a:prstGeom>
          <a:ln>
            <a:noFill/>
          </a:ln>
        </p:spPr>
      </p:pic>
      <p:pic>
        <p:nvPicPr>
          <p:cNvPr id="398" name="Picture 10" descr=""/>
          <p:cNvPicPr/>
          <p:nvPr/>
        </p:nvPicPr>
        <p:blipFill>
          <a:blip r:embed="rId6"/>
          <a:stretch/>
        </p:blipFill>
        <p:spPr>
          <a:xfrm>
            <a:off x="279360" y="3186720"/>
            <a:ext cx="12178440" cy="221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2" descr=""/>
          <p:cNvPicPr/>
          <p:nvPr/>
        </p:nvPicPr>
        <p:blipFill>
          <a:blip r:embed="rId1"/>
          <a:stretch/>
        </p:blipFill>
        <p:spPr>
          <a:xfrm>
            <a:off x="2821680" y="591120"/>
            <a:ext cx="7094520" cy="9812160"/>
          </a:xfrm>
          <a:prstGeom prst="rect">
            <a:avLst/>
          </a:prstGeom>
          <a:ln>
            <a:noFill/>
          </a:ln>
        </p:spPr>
      </p:pic>
      <p:pic>
        <p:nvPicPr>
          <p:cNvPr id="400" name="Picture 4" descr=""/>
          <p:cNvPicPr/>
          <p:nvPr/>
        </p:nvPicPr>
        <p:blipFill>
          <a:blip r:embed="rId2"/>
          <a:stretch/>
        </p:blipFill>
        <p:spPr>
          <a:xfrm>
            <a:off x="893160" y="240840"/>
            <a:ext cx="9558360" cy="6375960"/>
          </a:xfrm>
          <a:prstGeom prst="rect">
            <a:avLst/>
          </a:prstGeom>
          <a:ln>
            <a:noFill/>
          </a:ln>
        </p:spPr>
      </p:pic>
      <p:pic>
        <p:nvPicPr>
          <p:cNvPr id="401" name="Picture 1" descr=""/>
          <p:cNvPicPr/>
          <p:nvPr/>
        </p:nvPicPr>
        <p:blipFill>
          <a:blip r:embed="rId3"/>
          <a:stretch/>
        </p:blipFill>
        <p:spPr>
          <a:xfrm>
            <a:off x="1142280" y="451080"/>
            <a:ext cx="6644160" cy="5955120"/>
          </a:xfrm>
          <a:prstGeom prst="rect">
            <a:avLst/>
          </a:prstGeom>
          <a:ln>
            <a:noFill/>
          </a:ln>
        </p:spPr>
      </p:pic>
      <p:pic>
        <p:nvPicPr>
          <p:cNvPr id="402" name="Picture 2" descr=""/>
          <p:cNvPicPr/>
          <p:nvPr/>
        </p:nvPicPr>
        <p:blipFill>
          <a:blip r:embed="rId4"/>
          <a:stretch/>
        </p:blipFill>
        <p:spPr>
          <a:xfrm>
            <a:off x="4979880" y="317520"/>
            <a:ext cx="6069600" cy="6222960"/>
          </a:xfrm>
          <a:prstGeom prst="rect">
            <a:avLst/>
          </a:prstGeom>
          <a:ln>
            <a:noFill/>
          </a:ln>
        </p:spPr>
      </p:pic>
      <p:pic>
        <p:nvPicPr>
          <p:cNvPr id="403" name="Picture 3" descr=""/>
          <p:cNvPicPr/>
          <p:nvPr/>
        </p:nvPicPr>
        <p:blipFill>
          <a:blip r:embed="rId5"/>
          <a:stretch/>
        </p:blipFill>
        <p:spPr>
          <a:xfrm>
            <a:off x="2535120" y="0"/>
            <a:ext cx="4889160" cy="661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Today’s Agenda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sngStrike">
                <a:solidFill>
                  <a:srgbClr val="000000"/>
                </a:solidFill>
                <a:latin typeface="Calibri"/>
              </a:rPr>
              <a:t>Intro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sngStrike">
                <a:solidFill>
                  <a:srgbClr val="000000"/>
                </a:solidFill>
                <a:latin typeface="Calibri"/>
              </a:rPr>
              <a:t>Chromium Sandbox Intro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Sandbox Break-Ins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Sandbox Escape via Windows Privilege Escalation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Sandbox Escape via Browser IPC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Conclusion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09" dur="indefinite" restart="never" nodeType="tmRoot">
          <p:childTnLst>
            <p:seq>
              <p:cTn id="2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Sandbox Break-ins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11" dur="indefinite" restart="never" nodeType="tmRoot">
          <p:childTnLst>
            <p:seq>
              <p:cTn id="2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Exploit Mitigations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PartitionAlloc for internal memory management mitigations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Several exploit mitigations can be applied to processes: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Address Space Layout Randomization (ASLR)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Data Execution Prevention (DEP)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Structured Exception Handler Overwrite Protection (SEHOP)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number of mitigations have complimenting flags, e.g.: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MITIGATION_RELOCATE_IMAGE_REQUIRED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MITIGATION_BOTTOM_UP_ASLR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MITIGATION_HIGH_ENTROPY_ASLR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Control Flow Guard is not a mitigation and must be compiled via clang or Visual Studio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pic>
        <p:nvPicPr>
          <p:cNvPr id="411" name="Picture 1" descr=""/>
          <p:cNvPicPr/>
          <p:nvPr/>
        </p:nvPicPr>
        <p:blipFill>
          <a:blip r:embed="rId1"/>
          <a:stretch/>
        </p:blipFill>
        <p:spPr>
          <a:xfrm>
            <a:off x="725040" y="-240840"/>
            <a:ext cx="10741320" cy="6857640"/>
          </a:xfrm>
          <a:prstGeom prst="rect">
            <a:avLst/>
          </a:prstGeom>
          <a:ln>
            <a:noFill/>
          </a:ln>
        </p:spPr>
      </p:pic>
      <p:pic>
        <p:nvPicPr>
          <p:cNvPr id="412" name="Picture 2" descr=""/>
          <p:cNvPicPr/>
          <p:nvPr/>
        </p:nvPicPr>
        <p:blipFill>
          <a:blip r:embed="rId2"/>
          <a:stretch/>
        </p:blipFill>
        <p:spPr>
          <a:xfrm>
            <a:off x="901080" y="744480"/>
            <a:ext cx="9981720" cy="480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Initial Foothold Mitigations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Several mitigations to help strengthen a process from various attacks: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Stricter checking of handles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Restricting DLL search orders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Forbidding loading dynamic code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Ensuring binaries are signed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And many others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There are a few others that will be covered more later…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If you can create a new process during post-exploitation, some policies are not inherited by the new process, including Dynamic Code, Binary Signatures, and Disabling Non-system Fonts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PowerShell you can use Get-ProcessMitigation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pic>
        <p:nvPicPr>
          <p:cNvPr id="416" name="Picture 1" descr=""/>
          <p:cNvPicPr/>
          <p:nvPr/>
        </p:nvPicPr>
        <p:blipFill>
          <a:blip r:embed="rId1"/>
          <a:stretch/>
        </p:blipFill>
        <p:spPr>
          <a:xfrm>
            <a:off x="2193480" y="1456560"/>
            <a:ext cx="8154360" cy="508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SBX via Windows Privesc 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29" dur="indefinite" restart="never" nodeType="tmRoot">
          <p:childTnLst>
            <p:seq>
              <p:cTn id="2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Line 1"/>
          <p:cNvSpPr/>
          <p:nvPr/>
        </p:nvSpPr>
        <p:spPr>
          <a:xfrm>
            <a:off x="134280" y="1015200"/>
            <a:ext cx="360" cy="50558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2"/>
          <p:cNvSpPr/>
          <p:nvPr/>
        </p:nvSpPr>
        <p:spPr>
          <a:xfrm>
            <a:off x="2139840" y="1121760"/>
            <a:ext cx="5875920" cy="4249080"/>
          </a:xfrm>
          <a:prstGeom prst="roundRect">
            <a:avLst>
              <a:gd name="adj" fmla="val 16667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21" name="Line 3"/>
          <p:cNvSpPr/>
          <p:nvPr/>
        </p:nvSpPr>
        <p:spPr>
          <a:xfrm>
            <a:off x="4632120" y="1605600"/>
            <a:ext cx="360" cy="328140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422" name="Picture 4" descr=""/>
          <p:cNvPicPr/>
          <p:nvPr/>
        </p:nvPicPr>
        <p:blipFill>
          <a:blip r:embed="rId1"/>
          <a:stretch/>
        </p:blipFill>
        <p:spPr>
          <a:xfrm>
            <a:off x="9315360" y="2057400"/>
            <a:ext cx="2386440" cy="2386440"/>
          </a:xfrm>
          <a:prstGeom prst="rect">
            <a:avLst/>
          </a:prstGeom>
          <a:ln>
            <a:noFill/>
          </a:ln>
        </p:spPr>
      </p:pic>
      <p:sp>
        <p:nvSpPr>
          <p:cNvPr id="423" name="CustomShape 4"/>
          <p:cNvSpPr/>
          <p:nvPr/>
        </p:nvSpPr>
        <p:spPr>
          <a:xfrm>
            <a:off x="2843640" y="5486400"/>
            <a:ext cx="1541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Browser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424" name="Graphic 12" descr=""/>
          <p:cNvPicPr/>
          <p:nvPr/>
        </p:nvPicPr>
        <p:blipFill>
          <a:blip r:embed="rId2"/>
          <a:stretch/>
        </p:blipFill>
        <p:spPr>
          <a:xfrm>
            <a:off x="2388960" y="2327400"/>
            <a:ext cx="2035080" cy="2035080"/>
          </a:xfrm>
          <a:prstGeom prst="rect">
            <a:avLst/>
          </a:prstGeom>
          <a:ln>
            <a:noFill/>
          </a:ln>
        </p:spPr>
      </p:pic>
      <p:pic>
        <p:nvPicPr>
          <p:cNvPr id="425" name="Graphic 15" descr=""/>
          <p:cNvPicPr/>
          <p:nvPr/>
        </p:nvPicPr>
        <p:blipFill>
          <a:blip r:embed="rId3"/>
          <a:stretch/>
        </p:blipFill>
        <p:spPr>
          <a:xfrm>
            <a:off x="6318720" y="244260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426" name="Graphic 17" descr=""/>
          <p:cNvPicPr/>
          <p:nvPr/>
        </p:nvPicPr>
        <p:blipFill>
          <a:blip r:embed="rId4"/>
          <a:stretch/>
        </p:blipFill>
        <p:spPr>
          <a:xfrm>
            <a:off x="6318720" y="113148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427" name="Graphic 18" descr=""/>
          <p:cNvPicPr/>
          <p:nvPr/>
        </p:nvPicPr>
        <p:blipFill>
          <a:blip r:embed="rId5"/>
          <a:stretch/>
        </p:blipFill>
        <p:spPr>
          <a:xfrm>
            <a:off x="4815000" y="113148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428" name="Graphic 20" descr=""/>
          <p:cNvPicPr/>
          <p:nvPr/>
        </p:nvPicPr>
        <p:blipFill>
          <a:blip r:embed="rId6"/>
          <a:stretch/>
        </p:blipFill>
        <p:spPr>
          <a:xfrm>
            <a:off x="6318720" y="370008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429" name="Graphic 21" descr=""/>
          <p:cNvPicPr/>
          <p:nvPr/>
        </p:nvPicPr>
        <p:blipFill>
          <a:blip r:embed="rId7"/>
          <a:stretch/>
        </p:blipFill>
        <p:spPr>
          <a:xfrm>
            <a:off x="4795200" y="242460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430" name="Graphic 22" descr=""/>
          <p:cNvPicPr/>
          <p:nvPr/>
        </p:nvPicPr>
        <p:blipFill>
          <a:blip r:embed="rId8"/>
          <a:stretch/>
        </p:blipFill>
        <p:spPr>
          <a:xfrm>
            <a:off x="4775760" y="3697560"/>
            <a:ext cx="1607400" cy="1607400"/>
          </a:xfrm>
          <a:prstGeom prst="rect">
            <a:avLst/>
          </a:prstGeom>
          <a:ln>
            <a:noFill/>
          </a:ln>
        </p:spPr>
      </p:pic>
      <p:sp>
        <p:nvSpPr>
          <p:cNvPr id="431" name="CustomShape 5"/>
          <p:cNvSpPr/>
          <p:nvPr/>
        </p:nvSpPr>
        <p:spPr>
          <a:xfrm>
            <a:off x="501120" y="1538640"/>
            <a:ext cx="1002600" cy="3415320"/>
          </a:xfrm>
          <a:prstGeom prst="flowChartMagneticDrum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2" name="CustomShape 6"/>
          <p:cNvSpPr/>
          <p:nvPr/>
        </p:nvSpPr>
        <p:spPr>
          <a:xfrm>
            <a:off x="5349600" y="5486400"/>
            <a:ext cx="19382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Sandboxes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33" name="CustomShape 7"/>
          <p:cNvSpPr/>
          <p:nvPr/>
        </p:nvSpPr>
        <p:spPr>
          <a:xfrm>
            <a:off x="607680" y="5486400"/>
            <a:ext cx="6382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OS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34" name="CustomShape 8"/>
          <p:cNvSpPr/>
          <p:nvPr/>
        </p:nvSpPr>
        <p:spPr>
          <a:xfrm rot="10800000">
            <a:off x="9315360" y="3250800"/>
            <a:ext cx="1298880" cy="119304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5" name="CustomShape 9"/>
          <p:cNvSpPr/>
          <p:nvPr/>
        </p:nvSpPr>
        <p:spPr>
          <a:xfrm>
            <a:off x="6779880" y="1830960"/>
            <a:ext cx="68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gmail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36" name="CustomShape 10"/>
          <p:cNvSpPr/>
          <p:nvPr/>
        </p:nvSpPr>
        <p:spPr>
          <a:xfrm>
            <a:off x="6705360" y="3144960"/>
            <a:ext cx="75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netflix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37" name="CustomShape 11"/>
          <p:cNvSpPr/>
          <p:nvPr/>
        </p:nvSpPr>
        <p:spPr>
          <a:xfrm>
            <a:off x="6642720" y="4396320"/>
            <a:ext cx="909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random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38" name="CustomShape 12"/>
          <p:cNvSpPr/>
          <p:nvPr/>
        </p:nvSpPr>
        <p:spPr>
          <a:xfrm>
            <a:off x="5247360" y="4388760"/>
            <a:ext cx="621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flash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39" name="CustomShape 13"/>
          <p:cNvSpPr/>
          <p:nvPr/>
        </p:nvSpPr>
        <p:spPr>
          <a:xfrm>
            <a:off x="5063040" y="3174120"/>
            <a:ext cx="101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widevine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40" name="CustomShape 14"/>
          <p:cNvSpPr/>
          <p:nvPr/>
        </p:nvSpPr>
        <p:spPr>
          <a:xfrm>
            <a:off x="5314680" y="1838160"/>
            <a:ext cx="52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gpu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41" name="CustomShape 15"/>
          <p:cNvSpPr/>
          <p:nvPr/>
        </p:nvSpPr>
        <p:spPr>
          <a:xfrm>
            <a:off x="2779920" y="3246480"/>
            <a:ext cx="1266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chrome.exe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31" dur="indefinite" restart="never" nodeType="tmRoot">
          <p:childTnLst>
            <p:seq>
              <p:cTn id="232" dur="indefinite" nodeType="mainSeq">
                <p:childTnLst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1"/>
          <p:cNvGrpSpPr/>
          <p:nvPr/>
        </p:nvGrpSpPr>
        <p:grpSpPr>
          <a:xfrm>
            <a:off x="54000" y="0"/>
            <a:ext cx="12137760" cy="6999120"/>
            <a:chOff x="54000" y="0"/>
            <a:chExt cx="12137760" cy="6999120"/>
          </a:xfrm>
        </p:grpSpPr>
        <p:sp>
          <p:nvSpPr>
            <p:cNvPr id="255" name="CustomShape 2"/>
            <p:cNvSpPr/>
            <p:nvPr/>
          </p:nvSpPr>
          <p:spPr>
            <a:xfrm>
              <a:off x="54000" y="2099880"/>
              <a:ext cx="12137760" cy="279936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chemeClr val="accent1">
                <a:tint val="4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3"/>
            <p:cNvSpPr/>
            <p:nvPr/>
          </p:nvSpPr>
          <p:spPr>
            <a:xfrm>
              <a:off x="60480" y="0"/>
              <a:ext cx="1043640" cy="279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3760" rIns="113760" tIns="113760" bIns="113760" anchor="b"/>
            <a:p>
              <a:pPr algn="ctr">
                <a:lnSpc>
                  <a:spcPct val="90000"/>
                </a:lnSpc>
                <a:spcAft>
                  <a:spcPts val="561"/>
                </a:spcAft>
              </a:pPr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www</a:t>
              </a:r>
              <a:br/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1989</a:t>
              </a:r>
              <a:endParaRPr b="0" lang="en-AU" sz="1600" spc="-1" strike="noStrike">
                <a:latin typeface="Arial"/>
              </a:endParaRPr>
            </a:p>
          </p:txBody>
        </p:sp>
        <p:sp>
          <p:nvSpPr>
            <p:cNvPr id="257" name="CustomShape 4"/>
            <p:cNvSpPr/>
            <p:nvPr/>
          </p:nvSpPr>
          <p:spPr>
            <a:xfrm>
              <a:off x="232560" y="3150000"/>
              <a:ext cx="699480" cy="69948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58" name="CustomShape 5"/>
            <p:cNvSpPr/>
            <p:nvPr/>
          </p:nvSpPr>
          <p:spPr>
            <a:xfrm>
              <a:off x="1156680" y="4199760"/>
              <a:ext cx="1043640" cy="279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3760" rIns="113760" tIns="113760" bIns="113760"/>
            <a:p>
              <a:pPr algn="ctr">
                <a:lnSpc>
                  <a:spcPct val="90000"/>
                </a:lnSpc>
                <a:spcAft>
                  <a:spcPts val="561"/>
                </a:spcAft>
              </a:pPr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Nexus</a:t>
              </a:r>
              <a:br/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1991</a:t>
              </a:r>
              <a:endParaRPr b="0" lang="en-AU" sz="1600" spc="-1" strike="noStrike">
                <a:latin typeface="Arial"/>
              </a:endParaRPr>
            </a:p>
          </p:txBody>
        </p:sp>
        <p:sp>
          <p:nvSpPr>
            <p:cNvPr id="259" name="CustomShape 6"/>
            <p:cNvSpPr/>
            <p:nvPr/>
          </p:nvSpPr>
          <p:spPr>
            <a:xfrm>
              <a:off x="1328760" y="3150000"/>
              <a:ext cx="699480" cy="69948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60" name="CustomShape 7"/>
            <p:cNvSpPr/>
            <p:nvPr/>
          </p:nvSpPr>
          <p:spPr>
            <a:xfrm>
              <a:off x="2253240" y="0"/>
              <a:ext cx="1043640" cy="279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3760" rIns="113760" tIns="113760" bIns="113760" anchor="b"/>
            <a:p>
              <a:pPr algn="ctr">
                <a:lnSpc>
                  <a:spcPct val="90000"/>
                </a:lnSpc>
                <a:spcAft>
                  <a:spcPts val="561"/>
                </a:spcAft>
              </a:pPr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Mosaic</a:t>
              </a:r>
              <a:br/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1993</a:t>
              </a:r>
              <a:endParaRPr b="0" lang="en-AU" sz="1600" spc="-1" strike="noStrike">
                <a:latin typeface="Arial"/>
              </a:endParaRPr>
            </a:p>
          </p:txBody>
        </p:sp>
        <p:sp>
          <p:nvSpPr>
            <p:cNvPr id="261" name="CustomShape 8"/>
            <p:cNvSpPr/>
            <p:nvPr/>
          </p:nvSpPr>
          <p:spPr>
            <a:xfrm>
              <a:off x="2425320" y="3150000"/>
              <a:ext cx="699480" cy="69948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62" name="CustomShape 9"/>
            <p:cNvSpPr/>
            <p:nvPr/>
          </p:nvSpPr>
          <p:spPr>
            <a:xfrm>
              <a:off x="3349440" y="4199760"/>
              <a:ext cx="1043640" cy="279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3760" rIns="113760" tIns="113760" bIns="113760"/>
            <a:p>
              <a:pPr algn="ctr">
                <a:lnSpc>
                  <a:spcPct val="90000"/>
                </a:lnSpc>
                <a:spcAft>
                  <a:spcPts val="561"/>
                </a:spcAft>
              </a:pPr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Netscape</a:t>
              </a:r>
              <a:br/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1994</a:t>
              </a:r>
              <a:endParaRPr b="0" lang="en-AU" sz="1600" spc="-1" strike="noStrike">
                <a:latin typeface="Arial"/>
              </a:endParaRPr>
            </a:p>
          </p:txBody>
        </p:sp>
        <p:sp>
          <p:nvSpPr>
            <p:cNvPr id="263" name="CustomShape 10"/>
            <p:cNvSpPr/>
            <p:nvPr/>
          </p:nvSpPr>
          <p:spPr>
            <a:xfrm>
              <a:off x="3521520" y="3150000"/>
              <a:ext cx="699480" cy="69948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64" name="CustomShape 11"/>
            <p:cNvSpPr/>
            <p:nvPr/>
          </p:nvSpPr>
          <p:spPr>
            <a:xfrm>
              <a:off x="4445640" y="0"/>
              <a:ext cx="1043640" cy="279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3760" rIns="113760" tIns="113760" bIns="113760" anchor="b"/>
            <a:p>
              <a:pPr algn="ctr">
                <a:lnSpc>
                  <a:spcPct val="90000"/>
                </a:lnSpc>
                <a:spcAft>
                  <a:spcPts val="561"/>
                </a:spcAft>
              </a:pPr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IE </a:t>
              </a:r>
              <a:br/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1996</a:t>
              </a:r>
              <a:endParaRPr b="0" lang="en-AU" sz="1600" spc="-1" strike="noStrike">
                <a:latin typeface="Arial"/>
              </a:endParaRPr>
            </a:p>
          </p:txBody>
        </p:sp>
        <p:sp>
          <p:nvSpPr>
            <p:cNvPr id="265" name="CustomShape 12"/>
            <p:cNvSpPr/>
            <p:nvPr/>
          </p:nvSpPr>
          <p:spPr>
            <a:xfrm>
              <a:off x="4618080" y="3150000"/>
              <a:ext cx="699480" cy="69948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66" name="CustomShape 13"/>
            <p:cNvSpPr/>
            <p:nvPr/>
          </p:nvSpPr>
          <p:spPr>
            <a:xfrm>
              <a:off x="5542200" y="4199760"/>
              <a:ext cx="1043640" cy="279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3760" rIns="113760" tIns="113760" bIns="113760"/>
            <a:p>
              <a:pPr algn="ctr">
                <a:lnSpc>
                  <a:spcPct val="90000"/>
                </a:lnSpc>
                <a:spcAft>
                  <a:spcPts val="561"/>
                </a:spcAft>
              </a:pPr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Safari</a:t>
              </a:r>
              <a:br/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2003</a:t>
              </a:r>
              <a:endParaRPr b="0" lang="en-AU" sz="1600" spc="-1" strike="noStrike">
                <a:latin typeface="Arial"/>
              </a:endParaRPr>
            </a:p>
          </p:txBody>
        </p:sp>
        <p:sp>
          <p:nvSpPr>
            <p:cNvPr id="267" name="CustomShape 14"/>
            <p:cNvSpPr/>
            <p:nvPr/>
          </p:nvSpPr>
          <p:spPr>
            <a:xfrm>
              <a:off x="5714280" y="3150000"/>
              <a:ext cx="699480" cy="69948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68" name="CustomShape 15"/>
            <p:cNvSpPr/>
            <p:nvPr/>
          </p:nvSpPr>
          <p:spPr>
            <a:xfrm>
              <a:off x="6638400" y="0"/>
              <a:ext cx="1043640" cy="279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3760" rIns="113760" tIns="113760" bIns="113760" anchor="b"/>
            <a:p>
              <a:pPr algn="ctr">
                <a:lnSpc>
                  <a:spcPct val="90000"/>
                </a:lnSpc>
                <a:spcAft>
                  <a:spcPts val="561"/>
                </a:spcAft>
              </a:pPr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Firefox </a:t>
              </a:r>
              <a:br/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2004</a:t>
              </a:r>
              <a:endParaRPr b="0" lang="en-AU" sz="1600" spc="-1" strike="noStrike">
                <a:latin typeface="Arial"/>
              </a:endParaRPr>
            </a:p>
          </p:txBody>
        </p:sp>
        <p:sp>
          <p:nvSpPr>
            <p:cNvPr id="269" name="CustomShape 16"/>
            <p:cNvSpPr/>
            <p:nvPr/>
          </p:nvSpPr>
          <p:spPr>
            <a:xfrm>
              <a:off x="6810480" y="3150000"/>
              <a:ext cx="699480" cy="69948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70" name="CustomShape 17"/>
            <p:cNvSpPr/>
            <p:nvPr/>
          </p:nvSpPr>
          <p:spPr>
            <a:xfrm>
              <a:off x="7734960" y="4199760"/>
              <a:ext cx="1043640" cy="279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3760" rIns="113760" tIns="113760" bIns="113760"/>
            <a:p>
              <a:pPr algn="ctr">
                <a:lnSpc>
                  <a:spcPct val="90000"/>
                </a:lnSpc>
                <a:spcAft>
                  <a:spcPts val="561"/>
                </a:spcAft>
              </a:pPr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Chrome</a:t>
              </a:r>
              <a:br/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2008</a:t>
              </a:r>
              <a:endParaRPr b="0" lang="en-AU" sz="1600" spc="-1" strike="noStrike">
                <a:latin typeface="Arial"/>
              </a:endParaRPr>
            </a:p>
          </p:txBody>
        </p:sp>
        <p:sp>
          <p:nvSpPr>
            <p:cNvPr id="271" name="CustomShape 18"/>
            <p:cNvSpPr/>
            <p:nvPr/>
          </p:nvSpPr>
          <p:spPr>
            <a:xfrm>
              <a:off x="7907040" y="3150000"/>
              <a:ext cx="699480" cy="69948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72" name="CustomShape 19"/>
            <p:cNvSpPr/>
            <p:nvPr/>
          </p:nvSpPr>
          <p:spPr>
            <a:xfrm>
              <a:off x="8831160" y="0"/>
              <a:ext cx="1043640" cy="279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3760" rIns="113760" tIns="113760" bIns="113760" anchor="b"/>
            <a:p>
              <a:pPr algn="ctr">
                <a:lnSpc>
                  <a:spcPct val="90000"/>
                </a:lnSpc>
                <a:spcAft>
                  <a:spcPts val="561"/>
                </a:spcAft>
              </a:pPr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Edge</a:t>
              </a:r>
              <a:br/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2015</a:t>
              </a:r>
              <a:endParaRPr b="0" lang="en-AU" sz="1600" spc="-1" strike="noStrike">
                <a:latin typeface="Arial"/>
              </a:endParaRPr>
            </a:p>
          </p:txBody>
        </p:sp>
        <p:sp>
          <p:nvSpPr>
            <p:cNvPr id="273" name="CustomShape 20"/>
            <p:cNvSpPr/>
            <p:nvPr/>
          </p:nvSpPr>
          <p:spPr>
            <a:xfrm>
              <a:off x="9003240" y="3150000"/>
              <a:ext cx="699480" cy="69948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74" name="CustomShape 21"/>
            <p:cNvSpPr/>
            <p:nvPr/>
          </p:nvSpPr>
          <p:spPr>
            <a:xfrm>
              <a:off x="9927720" y="4199760"/>
              <a:ext cx="1043640" cy="279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3760" rIns="113760" tIns="113760" bIns="113760"/>
            <a:p>
              <a:pPr algn="ctr">
                <a:lnSpc>
                  <a:spcPct val="90000"/>
                </a:lnSpc>
                <a:spcAft>
                  <a:spcPts val="561"/>
                </a:spcAft>
              </a:pPr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Edgeium?</a:t>
              </a:r>
              <a:br/>
              <a:r>
                <a:rPr b="0" lang="en-AU" sz="1600" spc="-1" strike="noStrike">
                  <a:solidFill>
                    <a:srgbClr val="000000"/>
                  </a:solidFill>
                  <a:latin typeface="Calibri"/>
                </a:rPr>
                <a:t>2019</a:t>
              </a:r>
              <a:endParaRPr b="0" lang="en-AU" sz="1600" spc="-1" strike="noStrike">
                <a:latin typeface="Arial"/>
              </a:endParaRPr>
            </a:p>
          </p:txBody>
        </p:sp>
        <p:sp>
          <p:nvSpPr>
            <p:cNvPr id="275" name="CustomShape 22"/>
            <p:cNvSpPr/>
            <p:nvPr/>
          </p:nvSpPr>
          <p:spPr>
            <a:xfrm>
              <a:off x="10099800" y="3150000"/>
              <a:ext cx="699480" cy="699480"/>
            </a:xfrm>
            <a:prstGeom prst="ellipse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</p:grpSp>
      <p:grpSp>
        <p:nvGrpSpPr>
          <p:cNvPr id="276" name="Group 23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pic>
        <p:nvPicPr>
          <p:cNvPr id="277" name="Picture 2" descr=""/>
          <p:cNvPicPr/>
          <p:nvPr/>
        </p:nvPicPr>
        <p:blipFill>
          <a:blip r:embed="rId1"/>
          <a:stretch/>
        </p:blipFill>
        <p:spPr>
          <a:xfrm>
            <a:off x="7779240" y="5085360"/>
            <a:ext cx="1046880" cy="1046880"/>
          </a:xfrm>
          <a:prstGeom prst="rect">
            <a:avLst/>
          </a:prstGeom>
          <a:ln>
            <a:noFill/>
          </a:ln>
        </p:spPr>
      </p:pic>
      <p:pic>
        <p:nvPicPr>
          <p:cNvPr id="278" name="Picture 4" descr=""/>
          <p:cNvPicPr/>
          <p:nvPr/>
        </p:nvPicPr>
        <p:blipFill>
          <a:blip r:embed="rId2"/>
          <a:stretch/>
        </p:blipFill>
        <p:spPr>
          <a:xfrm>
            <a:off x="8886600" y="1118880"/>
            <a:ext cx="847080" cy="903240"/>
          </a:xfrm>
          <a:prstGeom prst="rect">
            <a:avLst/>
          </a:prstGeom>
          <a:ln>
            <a:noFill/>
          </a:ln>
        </p:spPr>
      </p:pic>
      <p:pic>
        <p:nvPicPr>
          <p:cNvPr id="279" name="Picture 6" descr=""/>
          <p:cNvPicPr/>
          <p:nvPr/>
        </p:nvPicPr>
        <p:blipFill>
          <a:blip r:embed="rId3"/>
          <a:stretch/>
        </p:blipFill>
        <p:spPr>
          <a:xfrm>
            <a:off x="6605280" y="1046880"/>
            <a:ext cx="1056960" cy="1046880"/>
          </a:xfrm>
          <a:prstGeom prst="rect">
            <a:avLst/>
          </a:prstGeom>
          <a:ln>
            <a:noFill/>
          </a:ln>
        </p:spPr>
      </p:pic>
      <p:pic>
        <p:nvPicPr>
          <p:cNvPr id="280" name="Picture 8" descr=""/>
          <p:cNvPicPr/>
          <p:nvPr/>
        </p:nvPicPr>
        <p:blipFill>
          <a:blip r:embed="rId4"/>
          <a:stretch/>
        </p:blipFill>
        <p:spPr>
          <a:xfrm>
            <a:off x="5535000" y="4995360"/>
            <a:ext cx="1121760" cy="1117080"/>
          </a:xfrm>
          <a:prstGeom prst="rect">
            <a:avLst/>
          </a:prstGeom>
          <a:ln>
            <a:noFill/>
          </a:ln>
        </p:spPr>
      </p:pic>
      <p:pic>
        <p:nvPicPr>
          <p:cNvPr id="281" name="Picture 10" descr=""/>
          <p:cNvPicPr/>
          <p:nvPr/>
        </p:nvPicPr>
        <p:blipFill>
          <a:blip r:embed="rId5"/>
          <a:stretch/>
        </p:blipFill>
        <p:spPr>
          <a:xfrm>
            <a:off x="4350240" y="945720"/>
            <a:ext cx="1137240" cy="1137240"/>
          </a:xfrm>
          <a:prstGeom prst="rect">
            <a:avLst/>
          </a:prstGeom>
          <a:ln>
            <a:noFill/>
          </a:ln>
        </p:spPr>
      </p:pic>
      <p:pic>
        <p:nvPicPr>
          <p:cNvPr id="282" name="Picture 12" descr=""/>
          <p:cNvPicPr/>
          <p:nvPr/>
        </p:nvPicPr>
        <p:blipFill>
          <a:blip r:embed="rId6"/>
          <a:stretch/>
        </p:blipFill>
        <p:spPr>
          <a:xfrm>
            <a:off x="3319920" y="4995360"/>
            <a:ext cx="1090080" cy="1090080"/>
          </a:xfrm>
          <a:prstGeom prst="rect">
            <a:avLst/>
          </a:prstGeom>
          <a:ln>
            <a:noFill/>
          </a:ln>
        </p:spPr>
      </p:pic>
      <p:pic>
        <p:nvPicPr>
          <p:cNvPr id="283" name="Picture 14" descr=""/>
          <p:cNvPicPr/>
          <p:nvPr/>
        </p:nvPicPr>
        <p:blipFill>
          <a:blip r:embed="rId7"/>
          <a:stretch/>
        </p:blipFill>
        <p:spPr>
          <a:xfrm>
            <a:off x="2241360" y="872280"/>
            <a:ext cx="1167840" cy="1284480"/>
          </a:xfrm>
          <a:prstGeom prst="rect">
            <a:avLst/>
          </a:prstGeom>
          <a:ln>
            <a:noFill/>
          </a:ln>
        </p:spPr>
      </p:pic>
      <p:pic>
        <p:nvPicPr>
          <p:cNvPr id="284" name="Picture 16" descr=""/>
          <p:cNvPicPr/>
          <p:nvPr/>
        </p:nvPicPr>
        <p:blipFill>
          <a:blip r:embed="rId8"/>
          <a:stretch/>
        </p:blipFill>
        <p:spPr>
          <a:xfrm>
            <a:off x="124560" y="1046880"/>
            <a:ext cx="971640" cy="934920"/>
          </a:xfrm>
          <a:prstGeom prst="rect">
            <a:avLst/>
          </a:prstGeom>
          <a:ln>
            <a:noFill/>
          </a:ln>
        </p:spPr>
      </p:pic>
      <p:pic>
        <p:nvPicPr>
          <p:cNvPr id="285" name="Picture 18" descr=""/>
          <p:cNvPicPr/>
          <p:nvPr/>
        </p:nvPicPr>
        <p:blipFill>
          <a:blip r:embed="rId9"/>
          <a:stretch/>
        </p:blipFill>
        <p:spPr>
          <a:xfrm>
            <a:off x="1039320" y="5033160"/>
            <a:ext cx="1258560" cy="934920"/>
          </a:xfrm>
          <a:prstGeom prst="rect">
            <a:avLst/>
          </a:prstGeom>
          <a:ln>
            <a:noFill/>
          </a:ln>
        </p:spPr>
      </p:pic>
      <p:pic>
        <p:nvPicPr>
          <p:cNvPr id="286" name="Picture 20" descr=""/>
          <p:cNvPicPr/>
          <p:nvPr/>
        </p:nvPicPr>
        <p:blipFill>
          <a:blip r:embed="rId10"/>
          <a:stretch/>
        </p:blipFill>
        <p:spPr>
          <a:xfrm>
            <a:off x="9450360" y="5085360"/>
            <a:ext cx="2117520" cy="1058760"/>
          </a:xfrm>
          <a:prstGeom prst="rect">
            <a:avLst/>
          </a:prstGeom>
          <a:ln>
            <a:noFill/>
          </a:ln>
        </p:spPr>
      </p:pic>
      <p:sp>
        <p:nvSpPr>
          <p:cNvPr id="287" name="CustomShape 24"/>
          <p:cNvSpPr/>
          <p:nvPr/>
        </p:nvSpPr>
        <p:spPr>
          <a:xfrm>
            <a:off x="1198800" y="2083320"/>
            <a:ext cx="8676360" cy="23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88" name="CustomShape 25"/>
          <p:cNvSpPr/>
          <p:nvPr/>
        </p:nvSpPr>
        <p:spPr>
          <a:xfrm>
            <a:off x="4723560" y="11160"/>
            <a:ext cx="272592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ctr">
              <a:lnSpc>
                <a:spcPct val="100000"/>
              </a:lnSpc>
            </a:pPr>
            <a:r>
              <a:rPr b="0" lang="en-AU" sz="5400" spc="-1" strike="noStrike">
                <a:solidFill>
                  <a:srgbClr val="b74919"/>
                </a:solidFill>
                <a:latin typeface="Calibri"/>
              </a:rPr>
              <a:t>30 years!</a:t>
            </a:r>
            <a:endParaRPr b="0" lang="en-AU" sz="5400" spc="-1" strike="noStrike">
              <a:latin typeface="Arial"/>
            </a:endParaRPr>
          </a:p>
        </p:txBody>
      </p:sp>
      <p:pic>
        <p:nvPicPr>
          <p:cNvPr id="289" name="Picture 7" descr=""/>
          <p:cNvPicPr/>
          <p:nvPr/>
        </p:nvPicPr>
        <p:blipFill>
          <a:blip r:embed="rId11"/>
          <a:stretch/>
        </p:blipFill>
        <p:spPr>
          <a:xfrm>
            <a:off x="-9360" y="62640"/>
            <a:ext cx="12191760" cy="3306960"/>
          </a:xfrm>
          <a:prstGeom prst="rect">
            <a:avLst/>
          </a:prstGeom>
          <a:ln>
            <a:noFill/>
          </a:ln>
        </p:spPr>
      </p:pic>
      <p:pic>
        <p:nvPicPr>
          <p:cNvPr id="290" name="Picture 8" descr=""/>
          <p:cNvPicPr/>
          <p:nvPr/>
        </p:nvPicPr>
        <p:blipFill>
          <a:blip r:embed="rId12"/>
          <a:stretch/>
        </p:blipFill>
        <p:spPr>
          <a:xfrm>
            <a:off x="34920" y="3349800"/>
            <a:ext cx="12191760" cy="329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Picture 4" descr=""/>
          <p:cNvPicPr/>
          <p:nvPr/>
        </p:nvPicPr>
        <p:blipFill>
          <a:blip r:embed="rId1"/>
          <a:stretch/>
        </p:blipFill>
        <p:spPr>
          <a:xfrm>
            <a:off x="5515200" y="5774760"/>
            <a:ext cx="927720" cy="927720"/>
          </a:xfrm>
          <a:prstGeom prst="rect">
            <a:avLst/>
          </a:prstGeom>
          <a:ln>
            <a:noFill/>
          </a:ln>
        </p:spPr>
      </p:pic>
      <p:pic>
        <p:nvPicPr>
          <p:cNvPr id="443" name="Graphic 12" descr=""/>
          <p:cNvPicPr/>
          <p:nvPr/>
        </p:nvPicPr>
        <p:blipFill>
          <a:blip r:embed="rId2"/>
          <a:stretch/>
        </p:blipFill>
        <p:spPr>
          <a:xfrm>
            <a:off x="5254560" y="2913840"/>
            <a:ext cx="1433880" cy="1433880"/>
          </a:xfrm>
          <a:prstGeom prst="rect">
            <a:avLst/>
          </a:prstGeom>
          <a:ln>
            <a:noFill/>
          </a:ln>
        </p:spPr>
      </p:pic>
      <p:pic>
        <p:nvPicPr>
          <p:cNvPr id="444" name="Graphic 17" descr=""/>
          <p:cNvPicPr/>
          <p:nvPr/>
        </p:nvPicPr>
        <p:blipFill>
          <a:blip r:embed="rId3"/>
          <a:stretch/>
        </p:blipFill>
        <p:spPr>
          <a:xfrm>
            <a:off x="5379840" y="4383360"/>
            <a:ext cx="1144080" cy="1144080"/>
          </a:xfrm>
          <a:prstGeom prst="rect">
            <a:avLst/>
          </a:prstGeom>
          <a:ln>
            <a:noFill/>
          </a:ln>
        </p:spPr>
      </p:pic>
      <p:sp>
        <p:nvSpPr>
          <p:cNvPr id="445" name="CustomShape 1"/>
          <p:cNvSpPr/>
          <p:nvPr/>
        </p:nvSpPr>
        <p:spPr>
          <a:xfrm rot="5400000">
            <a:off x="5747400" y="-91080"/>
            <a:ext cx="408600" cy="3024720"/>
          </a:xfrm>
          <a:prstGeom prst="flowChartMagneticDrum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46" name="CustomShape 2"/>
          <p:cNvSpPr/>
          <p:nvPr/>
        </p:nvSpPr>
        <p:spPr>
          <a:xfrm flipV="1">
            <a:off x="5978880" y="5285520"/>
            <a:ext cx="360" cy="48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Line 3"/>
          <p:cNvSpPr/>
          <p:nvPr/>
        </p:nvSpPr>
        <p:spPr>
          <a:xfrm flipV="1">
            <a:off x="403200" y="4274640"/>
            <a:ext cx="10594080" cy="734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Line 4"/>
          <p:cNvSpPr/>
          <p:nvPr/>
        </p:nvSpPr>
        <p:spPr>
          <a:xfrm flipV="1">
            <a:off x="403200" y="2875680"/>
            <a:ext cx="10601280" cy="378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Line 5"/>
          <p:cNvSpPr/>
          <p:nvPr/>
        </p:nvSpPr>
        <p:spPr>
          <a:xfrm flipV="1">
            <a:off x="403200" y="5562720"/>
            <a:ext cx="10652400" cy="730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Line 6"/>
          <p:cNvSpPr/>
          <p:nvPr/>
        </p:nvSpPr>
        <p:spPr>
          <a:xfrm flipV="1">
            <a:off x="2050560" y="1196640"/>
            <a:ext cx="360" cy="44391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7"/>
          <p:cNvSpPr/>
          <p:nvPr/>
        </p:nvSpPr>
        <p:spPr>
          <a:xfrm>
            <a:off x="653760" y="4770720"/>
            <a:ext cx="972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Sandbox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52" name="CustomShape 8"/>
          <p:cNvSpPr/>
          <p:nvPr/>
        </p:nvSpPr>
        <p:spPr>
          <a:xfrm>
            <a:off x="834120" y="3509640"/>
            <a:ext cx="610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User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717480" y="2253960"/>
            <a:ext cx="84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System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54" name="Line 10"/>
          <p:cNvSpPr/>
          <p:nvPr/>
        </p:nvSpPr>
        <p:spPr>
          <a:xfrm flipV="1">
            <a:off x="403200" y="1812600"/>
            <a:ext cx="10652400" cy="727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1"/>
          <p:cNvSpPr/>
          <p:nvPr/>
        </p:nvSpPr>
        <p:spPr>
          <a:xfrm>
            <a:off x="752040" y="1286640"/>
            <a:ext cx="77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Kernel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456" name="Graphic 51" descr=""/>
          <p:cNvPicPr/>
          <p:nvPr/>
        </p:nvPicPr>
        <p:blipFill>
          <a:blip r:embed="rId4"/>
          <a:stretch/>
        </p:blipFill>
        <p:spPr>
          <a:xfrm>
            <a:off x="5313240" y="1752120"/>
            <a:ext cx="1276560" cy="1276560"/>
          </a:xfrm>
          <a:prstGeom prst="rect">
            <a:avLst/>
          </a:prstGeom>
          <a:ln>
            <a:noFill/>
          </a:ln>
        </p:spPr>
      </p:pic>
      <p:sp>
        <p:nvSpPr>
          <p:cNvPr id="457" name="CustomShape 12"/>
          <p:cNvSpPr/>
          <p:nvPr/>
        </p:nvSpPr>
        <p:spPr>
          <a:xfrm rot="10800000">
            <a:off x="5379840" y="4955400"/>
            <a:ext cx="939960" cy="3533760"/>
          </a:xfrm>
          <a:prstGeom prst="bentConnector3">
            <a:avLst>
              <a:gd name="adj1" fmla="val 185282"/>
            </a:avLst>
          </a:prstGeom>
          <a:noFill/>
          <a:ln w="93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3"/>
          <p:cNvSpPr/>
          <p:nvPr/>
        </p:nvSpPr>
        <p:spPr>
          <a:xfrm>
            <a:off x="6707520" y="4771440"/>
            <a:ext cx="326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Exploit 1: Compromised renderer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59" name="CustomShape 14"/>
          <p:cNvSpPr/>
          <p:nvPr/>
        </p:nvSpPr>
        <p:spPr>
          <a:xfrm flipH="1" flipV="1">
            <a:off x="10955160" y="1751400"/>
            <a:ext cx="48960" cy="381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60" name="CustomShape 15"/>
          <p:cNvSpPr/>
          <p:nvPr/>
        </p:nvSpPr>
        <p:spPr>
          <a:xfrm>
            <a:off x="10464840" y="1416600"/>
            <a:ext cx="973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privilege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51" dur="indefinite" restart="never" nodeType="tmRoot">
          <p:childTnLst>
            <p:seq>
              <p:cTn id="252" dur="indefinite" nodeType="mainSeq">
                <p:childTnLst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Kernel - Win32k.sys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big and old kernel-mode driver, think: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GDI – graphics output, drawing library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USER – handles input and UI elements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Over 1000 API’s and a huge attack surface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Over 60% of Windows kernel vulns since 2010 are in Win32k.sys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as the SBX vector for multiple Pwn2Own submissions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Identified as sandbox escape vector for multiple in-the-wild exploits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“Win32k filter” was supported for Edge to limit attack surface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" name="CustomShape 3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pic>
        <p:nvPicPr>
          <p:cNvPr id="464" name="Picture 6" descr=""/>
          <p:cNvPicPr/>
          <p:nvPr/>
        </p:nvPicPr>
        <p:blipFill>
          <a:blip r:embed="rId1"/>
          <a:stretch/>
        </p:blipFill>
        <p:spPr>
          <a:xfrm>
            <a:off x="184320" y="1625040"/>
            <a:ext cx="12191760" cy="4227120"/>
          </a:xfrm>
          <a:prstGeom prst="rect">
            <a:avLst/>
          </a:prstGeom>
          <a:ln>
            <a:noFill/>
          </a:ln>
        </p:spPr>
      </p:pic>
      <p:pic>
        <p:nvPicPr>
          <p:cNvPr id="465" name="Picture 7" descr=""/>
          <p:cNvPicPr/>
          <p:nvPr/>
        </p:nvPicPr>
        <p:blipFill>
          <a:blip r:embed="rId2"/>
          <a:stretch/>
        </p:blipFill>
        <p:spPr>
          <a:xfrm>
            <a:off x="7072200" y="46080"/>
            <a:ext cx="4570560" cy="6857640"/>
          </a:xfrm>
          <a:prstGeom prst="rect">
            <a:avLst/>
          </a:prstGeom>
          <a:ln>
            <a:noFill/>
          </a:ln>
        </p:spPr>
      </p:pic>
      <p:pic>
        <p:nvPicPr>
          <p:cNvPr id="466" name="Picture 2" descr=""/>
          <p:cNvPicPr/>
          <p:nvPr/>
        </p:nvPicPr>
        <p:blipFill>
          <a:blip r:embed="rId3"/>
          <a:stretch/>
        </p:blipFill>
        <p:spPr>
          <a:xfrm>
            <a:off x="1143000" y="2110320"/>
            <a:ext cx="4876560" cy="365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7" dur="indefinite" restart="never" nodeType="tmRoot">
          <p:childTnLst>
            <p:seq>
              <p:cTn id="258" dur="indefinite" nodeType="mainSeq">
                <p:childTnLst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Win32k.sys - Fonts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8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Originally font parsing happened in kernel – this was bad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See There’s a Party At Ring0 demonstrating reaching TTF parsing kernel attack surface via @font-family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PostScript Font security by j00ru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Font parsing now happens in Fontdrvhost.exe, an AppContainer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Win10 introduced 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MITIGATION_NONSYSTEM_FONT_DISABLE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that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prevents a process from loading a non-system font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9" name="CustomShape 3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pic>
        <p:nvPicPr>
          <p:cNvPr id="470" name="Content Placeholder 6" descr=""/>
          <p:cNvPicPr/>
          <p:nvPr/>
        </p:nvPicPr>
        <p:blipFill>
          <a:blip r:embed="rId1"/>
          <a:stretch/>
        </p:blipFill>
        <p:spPr>
          <a:xfrm>
            <a:off x="6763320" y="681120"/>
            <a:ext cx="5181120" cy="2985840"/>
          </a:xfrm>
          <a:prstGeom prst="rect">
            <a:avLst/>
          </a:prstGeom>
          <a:ln>
            <a:noFill/>
          </a:ln>
        </p:spPr>
      </p:pic>
      <p:pic>
        <p:nvPicPr>
          <p:cNvPr id="471" name="Picture 8" descr=""/>
          <p:cNvPicPr/>
          <p:nvPr/>
        </p:nvPicPr>
        <p:blipFill>
          <a:blip r:embed="rId2"/>
          <a:stretch/>
        </p:blipFill>
        <p:spPr>
          <a:xfrm>
            <a:off x="6763320" y="3372480"/>
            <a:ext cx="5247720" cy="332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1" dur="indefinite" restart="never" nodeType="tmRoot">
          <p:childTnLst>
            <p:seq>
              <p:cTn id="2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Win32k.sys - Fonts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pic>
        <p:nvPicPr>
          <p:cNvPr id="474" name="Picture 4" descr=""/>
          <p:cNvPicPr/>
          <p:nvPr/>
        </p:nvPicPr>
        <p:blipFill>
          <a:blip r:embed="rId1"/>
          <a:stretch/>
        </p:blipFill>
        <p:spPr>
          <a:xfrm>
            <a:off x="5515200" y="5774760"/>
            <a:ext cx="927720" cy="927720"/>
          </a:xfrm>
          <a:prstGeom prst="rect">
            <a:avLst/>
          </a:prstGeom>
          <a:ln>
            <a:noFill/>
          </a:ln>
        </p:spPr>
      </p:pic>
      <p:pic>
        <p:nvPicPr>
          <p:cNvPr id="475" name="Graphic 11" descr=""/>
          <p:cNvPicPr/>
          <p:nvPr/>
        </p:nvPicPr>
        <p:blipFill>
          <a:blip r:embed="rId2"/>
          <a:stretch/>
        </p:blipFill>
        <p:spPr>
          <a:xfrm>
            <a:off x="5254560" y="2913840"/>
            <a:ext cx="1433880" cy="1433880"/>
          </a:xfrm>
          <a:prstGeom prst="rect">
            <a:avLst/>
          </a:prstGeom>
          <a:ln>
            <a:noFill/>
          </a:ln>
        </p:spPr>
      </p:pic>
      <p:pic>
        <p:nvPicPr>
          <p:cNvPr id="476" name="Graphic 12" descr=""/>
          <p:cNvPicPr/>
          <p:nvPr/>
        </p:nvPicPr>
        <p:blipFill>
          <a:blip r:embed="rId3"/>
          <a:stretch/>
        </p:blipFill>
        <p:spPr>
          <a:xfrm>
            <a:off x="5379840" y="4383360"/>
            <a:ext cx="1144080" cy="1144080"/>
          </a:xfrm>
          <a:prstGeom prst="rect">
            <a:avLst/>
          </a:prstGeom>
          <a:ln>
            <a:noFill/>
          </a:ln>
        </p:spPr>
      </p:pic>
      <p:sp>
        <p:nvSpPr>
          <p:cNvPr id="477" name="CustomShape 3"/>
          <p:cNvSpPr/>
          <p:nvPr/>
        </p:nvSpPr>
        <p:spPr>
          <a:xfrm rot="5400000">
            <a:off x="5747400" y="-91080"/>
            <a:ext cx="408600" cy="3024720"/>
          </a:xfrm>
          <a:prstGeom prst="flowChartMagneticDrum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78" name="CustomShape 4"/>
          <p:cNvSpPr/>
          <p:nvPr/>
        </p:nvSpPr>
        <p:spPr>
          <a:xfrm flipV="1">
            <a:off x="5978880" y="5285520"/>
            <a:ext cx="360" cy="48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Line 5"/>
          <p:cNvSpPr/>
          <p:nvPr/>
        </p:nvSpPr>
        <p:spPr>
          <a:xfrm flipV="1">
            <a:off x="403200" y="4274640"/>
            <a:ext cx="10594080" cy="734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Line 6"/>
          <p:cNvSpPr/>
          <p:nvPr/>
        </p:nvSpPr>
        <p:spPr>
          <a:xfrm flipV="1">
            <a:off x="403200" y="2875680"/>
            <a:ext cx="10601280" cy="378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Line 7"/>
          <p:cNvSpPr/>
          <p:nvPr/>
        </p:nvSpPr>
        <p:spPr>
          <a:xfrm flipV="1">
            <a:off x="403200" y="5562720"/>
            <a:ext cx="10652400" cy="730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Line 8"/>
          <p:cNvSpPr/>
          <p:nvPr/>
        </p:nvSpPr>
        <p:spPr>
          <a:xfrm flipV="1">
            <a:off x="2050560" y="1196640"/>
            <a:ext cx="360" cy="44391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9"/>
          <p:cNvSpPr/>
          <p:nvPr/>
        </p:nvSpPr>
        <p:spPr>
          <a:xfrm>
            <a:off x="653760" y="4770720"/>
            <a:ext cx="972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Sandbox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84" name="CustomShape 10"/>
          <p:cNvSpPr/>
          <p:nvPr/>
        </p:nvSpPr>
        <p:spPr>
          <a:xfrm>
            <a:off x="834120" y="3509640"/>
            <a:ext cx="610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User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85" name="CustomShape 11"/>
          <p:cNvSpPr/>
          <p:nvPr/>
        </p:nvSpPr>
        <p:spPr>
          <a:xfrm>
            <a:off x="717480" y="2253960"/>
            <a:ext cx="84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System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486" name="Line 12"/>
          <p:cNvSpPr/>
          <p:nvPr/>
        </p:nvSpPr>
        <p:spPr>
          <a:xfrm flipV="1">
            <a:off x="403200" y="1812600"/>
            <a:ext cx="10652400" cy="727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13"/>
          <p:cNvSpPr/>
          <p:nvPr/>
        </p:nvSpPr>
        <p:spPr>
          <a:xfrm>
            <a:off x="752040" y="1286640"/>
            <a:ext cx="77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Kernel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488" name="Graphic 24" descr=""/>
          <p:cNvPicPr/>
          <p:nvPr/>
        </p:nvPicPr>
        <p:blipFill>
          <a:blip r:embed="rId4"/>
          <a:stretch/>
        </p:blipFill>
        <p:spPr>
          <a:xfrm>
            <a:off x="5313240" y="1752120"/>
            <a:ext cx="1276560" cy="1276560"/>
          </a:xfrm>
          <a:prstGeom prst="rect">
            <a:avLst/>
          </a:prstGeom>
          <a:ln>
            <a:noFill/>
          </a:ln>
        </p:spPr>
      </p:pic>
      <p:sp>
        <p:nvSpPr>
          <p:cNvPr id="489" name="CustomShape 14"/>
          <p:cNvSpPr/>
          <p:nvPr/>
        </p:nvSpPr>
        <p:spPr>
          <a:xfrm rot="10800000">
            <a:off x="5514840" y="6238800"/>
            <a:ext cx="1075320" cy="4817160"/>
          </a:xfrm>
          <a:prstGeom prst="bentConnector3">
            <a:avLst>
              <a:gd name="adj1" fmla="val 160259"/>
            </a:avLst>
          </a:prstGeom>
          <a:noFill/>
          <a:ln w="93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5"/>
          <p:cNvSpPr/>
          <p:nvPr/>
        </p:nvSpPr>
        <p:spPr>
          <a:xfrm>
            <a:off x="6707520" y="4771440"/>
            <a:ext cx="326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Exploit 1: Compromised renderer</a:t>
            </a: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Kernel - Win32k.sys – Pwn2Own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pic>
        <p:nvPicPr>
          <p:cNvPr id="493" name="Picture 8" descr=""/>
          <p:cNvPicPr/>
          <p:nvPr/>
        </p:nvPicPr>
        <p:blipFill>
          <a:blip r:embed="rId1"/>
          <a:stretch/>
        </p:blipFill>
        <p:spPr>
          <a:xfrm>
            <a:off x="1068840" y="1823040"/>
            <a:ext cx="10921680" cy="2167560"/>
          </a:xfrm>
          <a:prstGeom prst="rect">
            <a:avLst/>
          </a:prstGeom>
          <a:ln>
            <a:noFill/>
          </a:ln>
        </p:spPr>
      </p:pic>
      <p:pic>
        <p:nvPicPr>
          <p:cNvPr id="494" name="Picture 2" descr=""/>
          <p:cNvPicPr/>
          <p:nvPr/>
        </p:nvPicPr>
        <p:blipFill>
          <a:blip r:embed="rId2"/>
          <a:stretch/>
        </p:blipFill>
        <p:spPr>
          <a:xfrm>
            <a:off x="1161360" y="1379160"/>
            <a:ext cx="9477360" cy="533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Win32k.sys – Lockdown in Chromium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Windows 8 brought a new process mitigation WIN32_LOCKDOWN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Applied first to the renderer process, later followed by Flash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Read Breaking the Chain by Forshaw to appreciate the engineering efforts required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Completely kills the Win32k attack surface if applied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pic>
        <p:nvPicPr>
          <p:cNvPr id="498" name="Picture 6" descr=""/>
          <p:cNvPicPr/>
          <p:nvPr/>
        </p:nvPicPr>
        <p:blipFill>
          <a:blip r:embed="rId1"/>
          <a:stretch/>
        </p:blipFill>
        <p:spPr>
          <a:xfrm>
            <a:off x="160560" y="1460520"/>
            <a:ext cx="12191760" cy="3158280"/>
          </a:xfrm>
          <a:prstGeom prst="rect">
            <a:avLst/>
          </a:prstGeom>
          <a:ln>
            <a:noFill/>
          </a:ln>
        </p:spPr>
      </p:pic>
      <p:pic>
        <p:nvPicPr>
          <p:cNvPr id="499" name="Picture 8" descr=""/>
          <p:cNvPicPr/>
          <p:nvPr/>
        </p:nvPicPr>
        <p:blipFill>
          <a:blip r:embed="rId2"/>
          <a:stretch/>
        </p:blipFill>
        <p:spPr>
          <a:xfrm>
            <a:off x="0" y="4512600"/>
            <a:ext cx="12191760" cy="182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85" dur="indefinite" restart="never" nodeType="tmRoot">
          <p:childTnLst>
            <p:seq>
              <p:cTn id="286" dur="indefinite" nodeType="mainSeq">
                <p:childTnLst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Kernel - Win32k.sys - 2019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pic>
        <p:nvPicPr>
          <p:cNvPr id="502" name="Picture 1" descr=""/>
          <p:cNvPicPr/>
          <p:nvPr/>
        </p:nvPicPr>
        <p:blipFill>
          <a:blip r:embed="rId1"/>
          <a:stretch/>
        </p:blipFill>
        <p:spPr>
          <a:xfrm>
            <a:off x="385200" y="2665440"/>
            <a:ext cx="11199240" cy="2449800"/>
          </a:xfrm>
          <a:prstGeom prst="rect">
            <a:avLst/>
          </a:prstGeom>
          <a:ln>
            <a:noFill/>
          </a:ln>
        </p:spPr>
      </p:pic>
      <p:pic>
        <p:nvPicPr>
          <p:cNvPr id="503" name="Picture 6" descr=""/>
          <p:cNvPicPr/>
          <p:nvPr/>
        </p:nvPicPr>
        <p:blipFill>
          <a:blip r:embed="rId2"/>
          <a:stretch/>
        </p:blipFill>
        <p:spPr>
          <a:xfrm>
            <a:off x="17640" y="253800"/>
            <a:ext cx="11566440" cy="6480360"/>
          </a:xfrm>
          <a:prstGeom prst="rect">
            <a:avLst/>
          </a:prstGeom>
          <a:ln>
            <a:noFill/>
          </a:ln>
        </p:spPr>
      </p:pic>
      <p:pic>
        <p:nvPicPr>
          <p:cNvPr id="504" name="Picture 7" descr=""/>
          <p:cNvPicPr/>
          <p:nvPr/>
        </p:nvPicPr>
        <p:blipFill>
          <a:blip r:embed="rId3"/>
          <a:stretch/>
        </p:blipFill>
        <p:spPr>
          <a:xfrm>
            <a:off x="441720" y="-123480"/>
            <a:ext cx="109116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5" dur="indefinite" restart="never" nodeType="tmRoot">
          <p:childTnLst>
            <p:seq>
              <p:cTn id="296" dur="indefinite" nodeType="mainSeq">
                <p:childTnLst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Google Sandbox Attack Surface Analysis Tools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Developed by James Forshaw since around 2014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Primarily PowerShell, however a number of .NET applications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Has been incredibly effective for highlighting attack methods that has (sometimes) resulted in Windows 10 security enhancements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NTObjectManager provides PowerShell Cmdlets that also allow enumerating different objects – devices, services, processes, files, registry keys, ALPC ports, named pipes, etc.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Get-AccessibleService –ProcessIds [pid]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Filter by piping Where-Object { $_.... }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Dump full fields by using Format-List * or Format-Table *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pic>
        <p:nvPicPr>
          <p:cNvPr id="508" name="Picture 1" descr=""/>
          <p:cNvPicPr/>
          <p:nvPr/>
        </p:nvPicPr>
        <p:blipFill>
          <a:blip r:embed="rId1"/>
          <a:stretch/>
        </p:blipFill>
        <p:spPr>
          <a:xfrm>
            <a:off x="51840" y="0"/>
            <a:ext cx="120880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05" dur="indefinite" restart="never" nodeType="tmRoot">
          <p:childTnLst>
            <p:seq>
              <p:cTn id="306" dur="indefinite" nodeType="mainSeq">
                <p:childTnLst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icture 4" descr=""/>
          <p:cNvPicPr/>
          <p:nvPr/>
        </p:nvPicPr>
        <p:blipFill>
          <a:blip r:embed="rId1"/>
          <a:stretch/>
        </p:blipFill>
        <p:spPr>
          <a:xfrm>
            <a:off x="5515200" y="5774760"/>
            <a:ext cx="927720" cy="927720"/>
          </a:xfrm>
          <a:prstGeom prst="rect">
            <a:avLst/>
          </a:prstGeom>
          <a:ln>
            <a:noFill/>
          </a:ln>
        </p:spPr>
      </p:pic>
      <p:pic>
        <p:nvPicPr>
          <p:cNvPr id="510" name="Graphic 12" descr=""/>
          <p:cNvPicPr/>
          <p:nvPr/>
        </p:nvPicPr>
        <p:blipFill>
          <a:blip r:embed="rId2"/>
          <a:stretch/>
        </p:blipFill>
        <p:spPr>
          <a:xfrm>
            <a:off x="5254560" y="2913840"/>
            <a:ext cx="1433880" cy="1433880"/>
          </a:xfrm>
          <a:prstGeom prst="rect">
            <a:avLst/>
          </a:prstGeom>
          <a:ln>
            <a:noFill/>
          </a:ln>
        </p:spPr>
      </p:pic>
      <p:pic>
        <p:nvPicPr>
          <p:cNvPr id="511" name="Graphic 17" descr=""/>
          <p:cNvPicPr/>
          <p:nvPr/>
        </p:nvPicPr>
        <p:blipFill>
          <a:blip r:embed="rId3"/>
          <a:stretch/>
        </p:blipFill>
        <p:spPr>
          <a:xfrm>
            <a:off x="5379840" y="4383360"/>
            <a:ext cx="1144080" cy="1144080"/>
          </a:xfrm>
          <a:prstGeom prst="rect">
            <a:avLst/>
          </a:prstGeom>
          <a:ln>
            <a:noFill/>
          </a:ln>
        </p:spPr>
      </p:pic>
      <p:sp>
        <p:nvSpPr>
          <p:cNvPr id="512" name="CustomShape 1"/>
          <p:cNvSpPr/>
          <p:nvPr/>
        </p:nvSpPr>
        <p:spPr>
          <a:xfrm rot="5400000">
            <a:off x="5747400" y="-91080"/>
            <a:ext cx="408600" cy="3024720"/>
          </a:xfrm>
          <a:prstGeom prst="flowChartMagneticDrum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13" name="CustomShape 2"/>
          <p:cNvSpPr/>
          <p:nvPr/>
        </p:nvSpPr>
        <p:spPr>
          <a:xfrm flipV="1">
            <a:off x="5978880" y="5285520"/>
            <a:ext cx="360" cy="48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Line 3"/>
          <p:cNvSpPr/>
          <p:nvPr/>
        </p:nvSpPr>
        <p:spPr>
          <a:xfrm flipV="1">
            <a:off x="403200" y="4274640"/>
            <a:ext cx="10594080" cy="734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Line 4"/>
          <p:cNvSpPr/>
          <p:nvPr/>
        </p:nvSpPr>
        <p:spPr>
          <a:xfrm flipV="1">
            <a:off x="403200" y="2875680"/>
            <a:ext cx="10601280" cy="378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Line 5"/>
          <p:cNvSpPr/>
          <p:nvPr/>
        </p:nvSpPr>
        <p:spPr>
          <a:xfrm flipV="1">
            <a:off x="403200" y="5562720"/>
            <a:ext cx="10652400" cy="730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Line 6"/>
          <p:cNvSpPr/>
          <p:nvPr/>
        </p:nvSpPr>
        <p:spPr>
          <a:xfrm flipV="1">
            <a:off x="2050560" y="1196640"/>
            <a:ext cx="360" cy="44391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7"/>
          <p:cNvSpPr/>
          <p:nvPr/>
        </p:nvSpPr>
        <p:spPr>
          <a:xfrm>
            <a:off x="653760" y="4770720"/>
            <a:ext cx="972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Sandbox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19" name="CustomShape 8"/>
          <p:cNvSpPr/>
          <p:nvPr/>
        </p:nvSpPr>
        <p:spPr>
          <a:xfrm>
            <a:off x="834120" y="3509640"/>
            <a:ext cx="610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User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20" name="CustomShape 9"/>
          <p:cNvSpPr/>
          <p:nvPr/>
        </p:nvSpPr>
        <p:spPr>
          <a:xfrm>
            <a:off x="717480" y="2253960"/>
            <a:ext cx="84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System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21" name="Line 10"/>
          <p:cNvSpPr/>
          <p:nvPr/>
        </p:nvSpPr>
        <p:spPr>
          <a:xfrm flipV="1">
            <a:off x="403200" y="1812600"/>
            <a:ext cx="10652400" cy="727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1"/>
          <p:cNvSpPr/>
          <p:nvPr/>
        </p:nvSpPr>
        <p:spPr>
          <a:xfrm>
            <a:off x="752040" y="1286640"/>
            <a:ext cx="77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Kernel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523" name="Graphic 51" descr=""/>
          <p:cNvPicPr/>
          <p:nvPr/>
        </p:nvPicPr>
        <p:blipFill>
          <a:blip r:embed="rId4"/>
          <a:stretch/>
        </p:blipFill>
        <p:spPr>
          <a:xfrm>
            <a:off x="5313240" y="1752120"/>
            <a:ext cx="1276560" cy="1276560"/>
          </a:xfrm>
          <a:prstGeom prst="rect">
            <a:avLst/>
          </a:prstGeom>
          <a:ln>
            <a:noFill/>
          </a:ln>
        </p:spPr>
      </p:pic>
      <p:sp>
        <p:nvSpPr>
          <p:cNvPr id="524" name="CustomShape 12"/>
          <p:cNvSpPr/>
          <p:nvPr/>
        </p:nvSpPr>
        <p:spPr>
          <a:xfrm rot="10800000">
            <a:off x="5379840" y="4955400"/>
            <a:ext cx="2883240" cy="3299400"/>
          </a:xfrm>
          <a:prstGeom prst="bentConnector2">
            <a:avLst/>
          </a:prstGeom>
          <a:noFill/>
          <a:ln w="93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3"/>
          <p:cNvSpPr/>
          <p:nvPr/>
        </p:nvSpPr>
        <p:spPr>
          <a:xfrm>
            <a:off x="2332800" y="1286640"/>
            <a:ext cx="88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Devices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26" name="CustomShape 14"/>
          <p:cNvSpPr/>
          <p:nvPr/>
        </p:nvSpPr>
        <p:spPr>
          <a:xfrm>
            <a:off x="2818080" y="2251440"/>
            <a:ext cx="93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Services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27" name="CustomShape 15"/>
          <p:cNvSpPr/>
          <p:nvPr/>
        </p:nvSpPr>
        <p:spPr>
          <a:xfrm>
            <a:off x="2985120" y="3429000"/>
            <a:ext cx="1089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Processes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28" name="CustomShape 16"/>
          <p:cNvSpPr/>
          <p:nvPr/>
        </p:nvSpPr>
        <p:spPr>
          <a:xfrm rot="10800000">
            <a:off x="5412960" y="4949280"/>
            <a:ext cx="2598840" cy="2512440"/>
          </a:xfrm>
          <a:prstGeom prst="bentConnector3">
            <a:avLst>
              <a:gd name="adj1" fmla="val 108794"/>
            </a:avLst>
          </a:prstGeom>
          <a:noFill/>
          <a:ln w="93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7"/>
          <p:cNvSpPr/>
          <p:nvPr/>
        </p:nvSpPr>
        <p:spPr>
          <a:xfrm rot="10800000">
            <a:off x="5419440" y="4955400"/>
            <a:ext cx="2438640" cy="1341360"/>
          </a:xfrm>
          <a:prstGeom prst="bentConnector3">
            <a:avLst>
              <a:gd name="adj1" fmla="val 109373"/>
            </a:avLst>
          </a:prstGeom>
          <a:noFill/>
          <a:ln w="93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8"/>
          <p:cNvSpPr/>
          <p:nvPr/>
        </p:nvSpPr>
        <p:spPr>
          <a:xfrm>
            <a:off x="9304560" y="1196640"/>
            <a:ext cx="1605960" cy="436572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Files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Registry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ALPC ports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Named Pipes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Events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Semaphores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Tokens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Desktops</a:t>
            </a:r>
            <a:endParaRPr b="0" lang="en-A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etc.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31" name="CustomShape 19"/>
          <p:cNvSpPr/>
          <p:nvPr/>
        </p:nvSpPr>
        <p:spPr>
          <a:xfrm flipV="1">
            <a:off x="6523920" y="3379680"/>
            <a:ext cx="2780280" cy="157536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0"/>
          <p:cNvSpPr/>
          <p:nvPr/>
        </p:nvSpPr>
        <p:spPr>
          <a:xfrm>
            <a:off x="4015800" y="988560"/>
            <a:ext cx="3749760" cy="763200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533" name="CustomShape 21"/>
          <p:cNvSpPr/>
          <p:nvPr/>
        </p:nvSpPr>
        <p:spPr>
          <a:xfrm flipV="1">
            <a:off x="6523920" y="1811880"/>
            <a:ext cx="519120" cy="3142440"/>
          </a:xfrm>
          <a:prstGeom prst="curvedConnector2">
            <a:avLst/>
          </a:prstGeom>
          <a:noFill/>
          <a:ln w="9360">
            <a:solidFill>
              <a:schemeClr val="accent5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1" dur="indefinite" restart="never" nodeType="tmRoot">
          <p:childTnLst>
            <p:seq>
              <p:cTn id="312" dur="indefinite" nodeType="mainSeq">
                <p:childTnLst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Device Drivers - Kernel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get-accessibledevice \Device -processids [pid] -accessrights GenericWrite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Device Drivers can be *horrible* from 3</a:t>
            </a:r>
            <a:r>
              <a:rPr b="0" lang="en-US" sz="2800" spc="-1" strike="noStrike" baseline="30000">
                <a:solidFill>
                  <a:srgbClr val="000000"/>
                </a:solidFill>
                <a:latin typeface="Calibri"/>
              </a:rPr>
              <a:t>rd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party vendors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AFD.sys is ~70 IOCTL’s, the default Ring 0 entry-point to Winsock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\\Device\AFD\Endpoint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Around 500kb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Can allow creating raw sockets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Device path security is from the kernel, but namespace has to be by the driver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6" name="Content Placeholder 2" descr=""/>
          <p:cNvPicPr/>
          <p:nvPr/>
        </p:nvPicPr>
        <p:blipFill>
          <a:blip r:embed="rId2"/>
          <a:stretch/>
        </p:blipFill>
        <p:spPr>
          <a:xfrm>
            <a:off x="6172200" y="2527920"/>
            <a:ext cx="5181120" cy="2946240"/>
          </a:xfrm>
          <a:prstGeom prst="rect">
            <a:avLst/>
          </a:prstGeom>
          <a:ln>
            <a:noFill/>
          </a:ln>
        </p:spPr>
      </p:pic>
      <p:sp>
        <p:nvSpPr>
          <p:cNvPr id="537" name="CustomShape 3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pic>
        <p:nvPicPr>
          <p:cNvPr id="538" name="Picture 7" descr=""/>
          <p:cNvPicPr/>
          <p:nvPr/>
        </p:nvPicPr>
        <p:blipFill>
          <a:blip r:embed="rId3"/>
          <a:stretch/>
        </p:blipFill>
        <p:spPr>
          <a:xfrm>
            <a:off x="1136520" y="290520"/>
            <a:ext cx="10216800" cy="651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5" dur="indefinite" restart="never" nodeType="tmRoot">
          <p:childTnLst>
            <p:seq>
              <p:cTn id="336" dur="indefinite" nodeType="mainSeq">
                <p:childTnLst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2" descr=""/>
          <p:cNvPicPr/>
          <p:nvPr/>
        </p:nvPicPr>
        <p:blipFill>
          <a:blip r:embed="rId1"/>
          <a:stretch/>
        </p:blipFill>
        <p:spPr>
          <a:xfrm>
            <a:off x="1541880" y="231480"/>
            <a:ext cx="9312840" cy="6395040"/>
          </a:xfrm>
          <a:prstGeom prst="rect">
            <a:avLst/>
          </a:prstGeom>
          <a:ln>
            <a:noFill/>
          </a:ln>
        </p:spPr>
      </p:pic>
      <p:pic>
        <p:nvPicPr>
          <p:cNvPr id="292" name="Picture 4" descr=""/>
          <p:cNvPicPr/>
          <p:nvPr/>
        </p:nvPicPr>
        <p:blipFill>
          <a:blip r:embed="rId2"/>
          <a:stretch/>
        </p:blipFill>
        <p:spPr>
          <a:xfrm>
            <a:off x="-78120" y="-689400"/>
            <a:ext cx="12379320" cy="825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RPC and Named Pipes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0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Get-AccessibleALPCPort and Get-AccessibleNamedPipe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Low IL process can access a RPC server with a NULL security descriptor, whereas this is forbidden by an AppContainer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RPC servers are quite extensive attack surface from Windows 10 but also 3</a:t>
            </a:r>
            <a:r>
              <a:rPr b="0" lang="en-US" sz="2800" spc="-1" strike="noStrike" baseline="30000">
                <a:solidFill>
                  <a:srgbClr val="000000"/>
                </a:solidFill>
                <a:latin typeface="Calibri"/>
              </a:rPr>
              <a:t>rd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party (e.g. OEM’s)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Vulnerabilities more or less = SYSTEM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Recommended reading: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SandboxEscapers blog: Reversing ALPC: Where are your windows bugs and sandbox escapes?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James ForShaw: Finding Windows RPC Client Implementations Through Brute Force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41" name="Picture 2" descr=""/>
          <p:cNvPicPr/>
          <p:nvPr/>
        </p:nvPicPr>
        <p:blipFill>
          <a:blip r:embed="rId1"/>
          <a:stretch/>
        </p:blipFill>
        <p:spPr>
          <a:xfrm>
            <a:off x="6172200" y="1965240"/>
            <a:ext cx="5181120" cy="4071600"/>
          </a:xfrm>
          <a:prstGeom prst="rect">
            <a:avLst/>
          </a:prstGeom>
          <a:ln>
            <a:noFill/>
          </a:ln>
        </p:spPr>
      </p:pic>
      <p:pic>
        <p:nvPicPr>
          <p:cNvPr id="542" name="Picture 8" descr=""/>
          <p:cNvPicPr/>
          <p:nvPr/>
        </p:nvPicPr>
        <p:blipFill>
          <a:blip r:embed="rId2"/>
          <a:stretch/>
        </p:blipFill>
        <p:spPr>
          <a:xfrm>
            <a:off x="838080" y="143640"/>
            <a:ext cx="9903600" cy="6473520"/>
          </a:xfrm>
          <a:prstGeom prst="rect">
            <a:avLst/>
          </a:prstGeom>
          <a:ln>
            <a:noFill/>
          </a:ln>
        </p:spPr>
      </p:pic>
      <p:pic>
        <p:nvPicPr>
          <p:cNvPr id="543" name="Picture 7" descr=""/>
          <p:cNvPicPr/>
          <p:nvPr/>
        </p:nvPicPr>
        <p:blipFill>
          <a:blip r:embed="rId3"/>
          <a:stretch/>
        </p:blipFill>
        <p:spPr>
          <a:xfrm>
            <a:off x="441720" y="-105840"/>
            <a:ext cx="10609920" cy="672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1" dur="indefinite" restart="never" nodeType="tmRoot">
          <p:childTnLst>
            <p:seq>
              <p:cTn id="342" dur="indefinite" nodeType="mainSeq">
                <p:childTnLst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System Services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Get-AccessibleService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Approx. 25% of Windows 10 services start automatically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Starting a service can help create new accessible objects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See Firefox Maintenance service advisory mfsa2015-84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remaining are triggered or started manually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sc qtriggerinfo &lt;service&gt;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46" name="Content Placeholder 2" descr=""/>
          <p:cNvPicPr/>
          <p:nvPr/>
        </p:nvPicPr>
        <p:blipFill>
          <a:blip r:embed="rId1"/>
          <a:stretch/>
        </p:blipFill>
        <p:spPr>
          <a:xfrm>
            <a:off x="2806920" y="4885920"/>
            <a:ext cx="6414840" cy="1652760"/>
          </a:xfrm>
          <a:prstGeom prst="rect">
            <a:avLst/>
          </a:prstGeom>
          <a:ln>
            <a:noFill/>
          </a:ln>
        </p:spPr>
      </p:pic>
      <p:sp>
        <p:nvSpPr>
          <p:cNvPr id="547" name="CustomShape 3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351" dur="indefinite" restart="never" nodeType="tmRoot">
          <p:childTnLst>
            <p:seq>
              <p:cTn id="3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Network sockets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Low IL process can create a network socket, as can an AppContainer which has been given a network capability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This essentially allows an attacker to connect out or bind a local listening socket and serve as a network pivot to perform other attacks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be useful for reaching local attack surface that isn’t reachable via the web browser without a web control bypass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0" name="Picture 3" descr=""/>
          <p:cNvPicPr/>
          <p:nvPr/>
        </p:nvPicPr>
        <p:blipFill>
          <a:blip r:embed="rId1"/>
          <a:stretch/>
        </p:blipFill>
        <p:spPr>
          <a:xfrm>
            <a:off x="0" y="4737600"/>
            <a:ext cx="12191760" cy="1438920"/>
          </a:xfrm>
          <a:prstGeom prst="rect">
            <a:avLst/>
          </a:prstGeom>
          <a:ln>
            <a:noFill/>
          </a:ln>
        </p:spPr>
      </p:pic>
      <p:pic>
        <p:nvPicPr>
          <p:cNvPr id="551" name="Picture 4" descr=""/>
          <p:cNvPicPr/>
          <p:nvPr/>
        </p:nvPicPr>
        <p:blipFill>
          <a:blip r:embed="rId2"/>
          <a:stretch/>
        </p:blipFill>
        <p:spPr>
          <a:xfrm>
            <a:off x="679320" y="0"/>
            <a:ext cx="1083312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3" dur="indefinite" restart="never" nodeType="tmRoot">
          <p:childTnLst>
            <p:seq>
              <p:cTn id="354" dur="indefinite" nodeType="mainSeq">
                <p:childTnLst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Files, Registry, Sections, etc.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Remember – the sandbox won’t protect you with file-systems that don’t support a security descriptor – e.g. a FAT-based thumb-drive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ability for Low IL processes to access other Low IL process resources can be problematic too – such as shared memory being exposed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Files, Registry, and Sections may have had AddRule() policies allowed to get a sandbox to work and is worth manually auditing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4" name="Picture 3" descr=""/>
          <p:cNvPicPr/>
          <p:nvPr/>
        </p:nvPicPr>
        <p:blipFill>
          <a:blip r:embed="rId1"/>
          <a:stretch/>
        </p:blipFill>
        <p:spPr>
          <a:xfrm>
            <a:off x="0" y="1690560"/>
            <a:ext cx="12191760" cy="2777040"/>
          </a:xfrm>
          <a:prstGeom prst="rect">
            <a:avLst/>
          </a:prstGeom>
          <a:ln>
            <a:noFill/>
          </a:ln>
        </p:spPr>
      </p:pic>
      <p:pic>
        <p:nvPicPr>
          <p:cNvPr id="555" name="Picture 2" descr=""/>
          <p:cNvPicPr/>
          <p:nvPr/>
        </p:nvPicPr>
        <p:blipFill>
          <a:blip r:embed="rId2"/>
          <a:stretch/>
        </p:blipFill>
        <p:spPr>
          <a:xfrm>
            <a:off x="5944320" y="111240"/>
            <a:ext cx="597492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9" dur="indefinite" restart="never" nodeType="tmRoot">
          <p:childTnLst>
            <p:seq>
              <p:cTn id="360" dur="indefinite" nodeType="mainSeq">
                <p:childTnLst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Processes, Handles, Tokens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Get-AccessibleProcess for showing access to other processes while impersonating a sandbox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Useful if you can compromise a Low IL process and the system has other applications running as Low IL – e.g. Electron applications and GPU processes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Get-AccessibleHandle is useful for seeing what a process has open and checking the DifferentAccess flag when a handle is shared between processes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See Firefox GMP sandbox escape by Nils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There is a whole lot of crazy uncovered by Forshaw in Windows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Recommend watching Abusing Access Tokens talk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8" name="CustomShape 3"/>
          <p:cNvSpPr/>
          <p:nvPr/>
        </p:nvSpPr>
        <p:spPr>
          <a:xfrm>
            <a:off x="3048120" y="2967480"/>
            <a:ext cx="60955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br/>
            <a:br/>
            <a:endParaRPr b="0" lang="en-AU" sz="1800" spc="-1" strike="noStrike">
              <a:latin typeface="Arial"/>
            </a:endParaRPr>
          </a:p>
        </p:txBody>
      </p:sp>
      <p:pic>
        <p:nvPicPr>
          <p:cNvPr id="559" name="Picture 2" descr=""/>
          <p:cNvPicPr/>
          <p:nvPr/>
        </p:nvPicPr>
        <p:blipFill>
          <a:blip r:embed="rId1"/>
          <a:stretch/>
        </p:blipFill>
        <p:spPr>
          <a:xfrm>
            <a:off x="739080" y="0"/>
            <a:ext cx="9984240" cy="656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3. SBX via Browser IPC 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1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75" dur="indefinite" restart="never" nodeType="tmRoot">
          <p:childTnLst>
            <p:seq>
              <p:cTn id="3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3474360" y="1226880"/>
            <a:ext cx="4668480" cy="4249080"/>
          </a:xfrm>
          <a:prstGeom prst="roundRect">
            <a:avLst>
              <a:gd name="adj" fmla="val 16667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63" name="Line 2"/>
          <p:cNvSpPr/>
          <p:nvPr/>
        </p:nvSpPr>
        <p:spPr>
          <a:xfrm>
            <a:off x="5966640" y="1710720"/>
            <a:ext cx="360" cy="328104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564" name="Picture 4" descr=""/>
          <p:cNvPicPr/>
          <p:nvPr/>
        </p:nvPicPr>
        <p:blipFill>
          <a:blip r:embed="rId1"/>
          <a:stretch/>
        </p:blipFill>
        <p:spPr>
          <a:xfrm>
            <a:off x="8901360" y="2048760"/>
            <a:ext cx="2386440" cy="2386440"/>
          </a:xfrm>
          <a:prstGeom prst="rect">
            <a:avLst/>
          </a:prstGeom>
          <a:ln>
            <a:noFill/>
          </a:ln>
        </p:spPr>
      </p:pic>
      <p:sp>
        <p:nvSpPr>
          <p:cNvPr id="565" name="CustomShape 3"/>
          <p:cNvSpPr/>
          <p:nvPr/>
        </p:nvSpPr>
        <p:spPr>
          <a:xfrm>
            <a:off x="4178160" y="5591520"/>
            <a:ext cx="1541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Browser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566" name="Graphic 8" descr=""/>
          <p:cNvPicPr/>
          <p:nvPr/>
        </p:nvPicPr>
        <p:blipFill>
          <a:blip r:embed="rId2"/>
          <a:stretch/>
        </p:blipFill>
        <p:spPr>
          <a:xfrm>
            <a:off x="3722400" y="2395800"/>
            <a:ext cx="2035080" cy="2035080"/>
          </a:xfrm>
          <a:prstGeom prst="rect">
            <a:avLst/>
          </a:prstGeom>
          <a:ln>
            <a:noFill/>
          </a:ln>
        </p:spPr>
      </p:pic>
      <p:pic>
        <p:nvPicPr>
          <p:cNvPr id="567" name="Graphic 9" descr=""/>
          <p:cNvPicPr/>
          <p:nvPr/>
        </p:nvPicPr>
        <p:blipFill>
          <a:blip r:embed="rId3"/>
          <a:stretch/>
        </p:blipFill>
        <p:spPr>
          <a:xfrm>
            <a:off x="6364080" y="253980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568" name="Graphic 10" descr=""/>
          <p:cNvPicPr/>
          <p:nvPr/>
        </p:nvPicPr>
        <p:blipFill>
          <a:blip r:embed="rId4"/>
          <a:stretch/>
        </p:blipFill>
        <p:spPr>
          <a:xfrm>
            <a:off x="6364080" y="1229040"/>
            <a:ext cx="1607400" cy="1607400"/>
          </a:xfrm>
          <a:prstGeom prst="rect">
            <a:avLst/>
          </a:prstGeom>
          <a:ln>
            <a:noFill/>
          </a:ln>
        </p:spPr>
      </p:pic>
      <p:pic>
        <p:nvPicPr>
          <p:cNvPr id="569" name="Graphic 12" descr=""/>
          <p:cNvPicPr/>
          <p:nvPr/>
        </p:nvPicPr>
        <p:blipFill>
          <a:blip r:embed="rId5"/>
          <a:stretch/>
        </p:blipFill>
        <p:spPr>
          <a:xfrm>
            <a:off x="6364080" y="3797280"/>
            <a:ext cx="1607400" cy="1607400"/>
          </a:xfrm>
          <a:prstGeom prst="rect">
            <a:avLst/>
          </a:prstGeom>
          <a:ln>
            <a:noFill/>
          </a:ln>
        </p:spPr>
      </p:pic>
      <p:sp>
        <p:nvSpPr>
          <p:cNvPr id="570" name="CustomShape 4"/>
          <p:cNvSpPr/>
          <p:nvPr/>
        </p:nvSpPr>
        <p:spPr>
          <a:xfrm>
            <a:off x="1835640" y="1649880"/>
            <a:ext cx="1002600" cy="3415320"/>
          </a:xfrm>
          <a:prstGeom prst="flowChartMagneticDrum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71" name="CustomShape 5"/>
          <p:cNvSpPr/>
          <p:nvPr/>
        </p:nvSpPr>
        <p:spPr>
          <a:xfrm>
            <a:off x="6348240" y="5608440"/>
            <a:ext cx="19382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Sandboxes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572" name="CustomShape 6"/>
          <p:cNvSpPr/>
          <p:nvPr/>
        </p:nvSpPr>
        <p:spPr>
          <a:xfrm>
            <a:off x="1942560" y="5591520"/>
            <a:ext cx="6382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OS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573" name="CustomShape 7"/>
          <p:cNvSpPr/>
          <p:nvPr/>
        </p:nvSpPr>
        <p:spPr>
          <a:xfrm rot="10800000">
            <a:off x="9171720" y="3242160"/>
            <a:ext cx="1298880" cy="119304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74" name="CustomShape 8"/>
          <p:cNvSpPr/>
          <p:nvPr/>
        </p:nvSpPr>
        <p:spPr>
          <a:xfrm>
            <a:off x="6697440" y="1950120"/>
            <a:ext cx="996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renderer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75" name="CustomShape 9"/>
          <p:cNvSpPr/>
          <p:nvPr/>
        </p:nvSpPr>
        <p:spPr>
          <a:xfrm>
            <a:off x="6903000" y="3239280"/>
            <a:ext cx="52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gpu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76" name="CustomShape 10"/>
          <p:cNvSpPr/>
          <p:nvPr/>
        </p:nvSpPr>
        <p:spPr>
          <a:xfrm>
            <a:off x="6689880" y="4493880"/>
            <a:ext cx="101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widevine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77" name="CustomShape 11"/>
          <p:cNvSpPr/>
          <p:nvPr/>
        </p:nvSpPr>
        <p:spPr>
          <a:xfrm>
            <a:off x="4114440" y="3351600"/>
            <a:ext cx="1266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chrome.exe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78" name="CustomShape 12"/>
          <p:cNvSpPr/>
          <p:nvPr/>
        </p:nvSpPr>
        <p:spPr>
          <a:xfrm flipV="1" rot="10800000">
            <a:off x="6364080" y="2717640"/>
            <a:ext cx="1674360" cy="685080"/>
          </a:xfrm>
          <a:prstGeom prst="bentConnector3">
            <a:avLst>
              <a:gd name="adj1" fmla="val 100169"/>
            </a:avLst>
          </a:prstGeom>
          <a:noFill/>
          <a:ln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79" name="CustomShape 13"/>
          <p:cNvSpPr/>
          <p:nvPr/>
        </p:nvSpPr>
        <p:spPr>
          <a:xfrm flipH="1" rot="16200000">
            <a:off x="7012440" y="2680920"/>
            <a:ext cx="257400" cy="54000"/>
          </a:xfrm>
          <a:prstGeom prst="bentConnector3">
            <a:avLst>
              <a:gd name="adj1" fmla="val -19914"/>
            </a:avLst>
          </a:prstGeom>
          <a:noFill/>
          <a:ln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80" name="CustomShape 14"/>
          <p:cNvSpPr/>
          <p:nvPr/>
        </p:nvSpPr>
        <p:spPr>
          <a:xfrm flipH="1" rot="16200000">
            <a:off x="7024680" y="3917880"/>
            <a:ext cx="294120" cy="36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81" name="CustomShape 15"/>
          <p:cNvSpPr/>
          <p:nvPr/>
        </p:nvSpPr>
        <p:spPr>
          <a:xfrm rot="10800000">
            <a:off x="3872160" y="3454920"/>
            <a:ext cx="856800" cy="36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</p:spTree>
  </p:cSld>
  <p:timing>
    <p:tnLst>
      <p:par>
        <p:cTn id="377" dur="indefinite" restart="never" nodeType="tmRoot">
          <p:childTnLst>
            <p:seq>
              <p:cTn id="378" dur="indefinite" nodeType="mainSeq">
                <p:childTnLst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Mojo IPC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“new” platform-agnostic IPC mechanism for Chromium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Supports a message Interface Description Language (IDL)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Supports a bindings library to get code generation for many target languages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4" name="Picture 2" descr=""/>
          <p:cNvPicPr/>
          <p:nvPr/>
        </p:nvPicPr>
        <p:blipFill>
          <a:blip r:embed="rId1"/>
          <a:stretch/>
        </p:blipFill>
        <p:spPr>
          <a:xfrm>
            <a:off x="2976840" y="3535560"/>
            <a:ext cx="5409720" cy="30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7" dur="indefinite" restart="never" nodeType="tmRoot">
          <p:childTnLst>
            <p:seq>
              <p:cTn id="3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Attack 1 - Renderer to Browser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Mojo IPC interfaces and methods can become complex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Not correctly binding data-types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Integer and buffer issues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Protocol mishandling, etc.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particular, Use After Free lifetime conditions can be hard to find, but high very impact vulnerabilities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Recommend reading Mark Brand – Virtually Unlimited Memory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7" name="Picture 1" descr=""/>
          <p:cNvPicPr/>
          <p:nvPr/>
        </p:nvPicPr>
        <p:blipFill>
          <a:blip r:embed="rId1"/>
          <a:stretch/>
        </p:blipFill>
        <p:spPr>
          <a:xfrm>
            <a:off x="383040" y="1737720"/>
            <a:ext cx="12191760" cy="3666240"/>
          </a:xfrm>
          <a:prstGeom prst="rect">
            <a:avLst/>
          </a:prstGeom>
          <a:ln>
            <a:noFill/>
          </a:ln>
        </p:spPr>
      </p:pic>
      <p:pic>
        <p:nvPicPr>
          <p:cNvPr id="588" name="Picture 2" descr=""/>
          <p:cNvPicPr/>
          <p:nvPr/>
        </p:nvPicPr>
        <p:blipFill>
          <a:blip r:embed="rId2"/>
          <a:stretch/>
        </p:blipFill>
        <p:spPr>
          <a:xfrm>
            <a:off x="540000" y="0"/>
            <a:ext cx="10813320" cy="6857640"/>
          </a:xfrm>
          <a:prstGeom prst="rect">
            <a:avLst/>
          </a:prstGeom>
          <a:ln>
            <a:noFill/>
          </a:ln>
        </p:spPr>
      </p:pic>
      <p:pic>
        <p:nvPicPr>
          <p:cNvPr id="589" name="Picture 5" descr=""/>
          <p:cNvPicPr/>
          <p:nvPr/>
        </p:nvPicPr>
        <p:blipFill>
          <a:blip r:embed="rId3"/>
          <a:stretch/>
        </p:blipFill>
        <p:spPr>
          <a:xfrm>
            <a:off x="0" y="2152080"/>
            <a:ext cx="12191760" cy="184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9" dur="indefinite" restart="never" nodeType="tmRoot">
          <p:childTnLst>
            <p:seq>
              <p:cTn id="390" dur="indefinite" nodeType="mainSeq">
                <p:childTnLst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Renderer to Weaker Sandbox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parent Browser process is the most appealing attack surface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Remember – there is also a GPU process, plugin processes (Widevine, PlayReady, PDF, etc.)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Mojo IPC is used to provide interfaces between the renderer process and other processes – there is minor attack surface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But, GPU and CRM/DRM sandboxes do not have Win32k lockdown…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03" dur="indefinite" restart="never" nodeType="tmRoot">
          <p:childTnLst>
            <p:seq>
              <p:cTn id="4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Line 1"/>
          <p:cNvSpPr/>
          <p:nvPr/>
        </p:nvSpPr>
        <p:spPr>
          <a:xfrm>
            <a:off x="134280" y="1015200"/>
            <a:ext cx="360" cy="50558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4" name="Graphic 4" descr=""/>
          <p:cNvPicPr/>
          <p:nvPr/>
        </p:nvPicPr>
        <p:blipFill>
          <a:blip r:embed="rId1"/>
          <a:stretch/>
        </p:blipFill>
        <p:spPr>
          <a:xfrm>
            <a:off x="4644000" y="2221560"/>
            <a:ext cx="3053160" cy="3053160"/>
          </a:xfrm>
          <a:prstGeom prst="rect">
            <a:avLst/>
          </a:prstGeom>
          <a:ln>
            <a:noFill/>
          </a:ln>
        </p:spPr>
      </p:pic>
      <p:sp>
        <p:nvSpPr>
          <p:cNvPr id="295" name="CustomShape 2"/>
          <p:cNvSpPr/>
          <p:nvPr/>
        </p:nvSpPr>
        <p:spPr>
          <a:xfrm>
            <a:off x="537840" y="1465560"/>
            <a:ext cx="7267680" cy="4249080"/>
          </a:xfrm>
          <a:prstGeom prst="roundRect">
            <a:avLst>
              <a:gd name="adj" fmla="val 16667"/>
            </a:avLst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96" name="Line 3"/>
          <p:cNvSpPr/>
          <p:nvPr/>
        </p:nvSpPr>
        <p:spPr>
          <a:xfrm>
            <a:off x="4494240" y="2107800"/>
            <a:ext cx="360" cy="3281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4"/>
          <p:cNvSpPr/>
          <p:nvPr/>
        </p:nvSpPr>
        <p:spPr>
          <a:xfrm>
            <a:off x="682200" y="2347560"/>
            <a:ext cx="3674880" cy="18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Outdated browser</a:t>
            </a:r>
            <a:endParaRPr b="0" lang="en-AU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Runs Java and Flash</a:t>
            </a:r>
            <a:endParaRPr b="0" lang="en-AU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Outdated Windows</a:t>
            </a:r>
            <a:endParaRPr b="0" lang="en-AU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Runs everything as Admin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298" name="Picture 4" descr=""/>
          <p:cNvPicPr/>
          <p:nvPr/>
        </p:nvPicPr>
        <p:blipFill>
          <a:blip r:embed="rId2"/>
          <a:stretch/>
        </p:blipFill>
        <p:spPr>
          <a:xfrm>
            <a:off x="8525520" y="2353320"/>
            <a:ext cx="2777400" cy="2777400"/>
          </a:xfrm>
          <a:prstGeom prst="rect">
            <a:avLst/>
          </a:prstGeom>
          <a:ln>
            <a:noFill/>
          </a:ln>
        </p:spPr>
      </p:pic>
      <p:sp>
        <p:nvSpPr>
          <p:cNvPr id="299" name="CustomShape 5"/>
          <p:cNvSpPr/>
          <p:nvPr/>
        </p:nvSpPr>
        <p:spPr>
          <a:xfrm flipH="1">
            <a:off x="7696800" y="3742200"/>
            <a:ext cx="82764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0" name="Picture 6" descr=""/>
          <p:cNvPicPr/>
          <p:nvPr/>
        </p:nvPicPr>
        <p:blipFill>
          <a:blip r:embed="rId3"/>
          <a:stretch/>
        </p:blipFill>
        <p:spPr>
          <a:xfrm>
            <a:off x="1559880" y="4289760"/>
            <a:ext cx="1570680" cy="1045080"/>
          </a:xfrm>
          <a:prstGeom prst="rect">
            <a:avLst/>
          </a:prstGeom>
          <a:ln>
            <a:noFill/>
          </a:ln>
        </p:spPr>
      </p:pic>
      <p:sp>
        <p:nvSpPr>
          <p:cNvPr id="301" name="CustomShape 6"/>
          <p:cNvSpPr/>
          <p:nvPr/>
        </p:nvSpPr>
        <p:spPr>
          <a:xfrm>
            <a:off x="6191280" y="790920"/>
            <a:ext cx="30614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90’s and 2000’s …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02" name="CustomShape 7"/>
          <p:cNvSpPr/>
          <p:nvPr/>
        </p:nvSpPr>
        <p:spPr>
          <a:xfrm>
            <a:off x="880920" y="1465560"/>
            <a:ext cx="6346800" cy="4249080"/>
          </a:xfrm>
          <a:prstGeom prst="flowChartSummingJunctio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303" name="CustomShape 8"/>
          <p:cNvSpPr/>
          <p:nvPr/>
        </p:nvSpPr>
        <p:spPr>
          <a:xfrm>
            <a:off x="3579840" y="332280"/>
            <a:ext cx="33465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Computer virus era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Finito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3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05" dur="indefinite" restart="never" nodeType="tmRoot">
          <p:childTnLst>
            <p:seq>
              <p:cTn id="4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Takeaways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Google and Microsoft have worked together quite well to get to a point where Chromium and Windows 10 can create a decent sandbox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Windows 10 implements a number of decent mitigations but also implements controls to protect sandboxed processes from known problematic attack paths (e.g. symlinks, KASLR leaks, etc.)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Chrome is well out in front, with the new Edge generally on-par with its sandbox policies and looking promising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Firefox has some improvements on the way which shows the engineering feat, win32k lockdown and untrusted IL hopefully soon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Processes such as GPU have a smaller attack surface but a weaker sandbox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07" dur="indefinite" restart="never" nodeType="tmRoot">
          <p:childTnLst>
            <p:seq>
              <p:cTn id="4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Predictions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Mojo IPC will remain a ripe attack surface for awhile, in particular renderer to browser UaF’s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Other Mojo IPC to GPU/CRM plugins will have limited attack surface but high reward due to Win32k access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Same Origin Policy bypasses and Universal XSS vulnerabilities may get more valuable to reach more fragile browser attack surface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Attacking popular applications that bind to localhost via the browser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09" dur="indefinite" restart="never" nodeType="tmRoot">
          <p:childTnLst>
            <p:seq>
              <p:cTn id="4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And if you want to learn more…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99" name="Picture 1" descr=""/>
          <p:cNvPicPr/>
          <p:nvPr/>
        </p:nvPicPr>
        <p:blipFill>
          <a:blip r:embed="rId1"/>
          <a:stretch/>
        </p:blipFill>
        <p:spPr>
          <a:xfrm>
            <a:off x="196920" y="1526040"/>
            <a:ext cx="10789920" cy="496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1" dur="indefinite" restart="never" nodeType="tmRoot">
          <p:childTnLst>
            <p:seq>
              <p:cTn id="4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Thanks!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1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13" dur="indefinite" restart="never" nodeType="tmRoot">
          <p:childTnLst>
            <p:seq>
              <p:cTn id="4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2" descr=""/>
          <p:cNvPicPr/>
          <p:nvPr/>
        </p:nvPicPr>
        <p:blipFill>
          <a:blip r:embed="rId1"/>
          <a:stretch/>
        </p:blipFill>
        <p:spPr>
          <a:xfrm>
            <a:off x="0" y="43200"/>
            <a:ext cx="12402360" cy="6887880"/>
          </a:xfrm>
          <a:prstGeom prst="rect">
            <a:avLst/>
          </a:prstGeom>
          <a:ln>
            <a:noFill/>
          </a:ln>
        </p:spPr>
      </p:pic>
      <p:pic>
        <p:nvPicPr>
          <p:cNvPr id="305" name="Picture 10" descr=""/>
          <p:cNvPicPr/>
          <p:nvPr/>
        </p:nvPicPr>
        <p:blipFill>
          <a:blip r:embed="rId2"/>
          <a:stretch/>
        </p:blipFill>
        <p:spPr>
          <a:xfrm>
            <a:off x="0" y="2323440"/>
            <a:ext cx="12191760" cy="2967480"/>
          </a:xfrm>
          <a:prstGeom prst="rect">
            <a:avLst/>
          </a:prstGeom>
          <a:ln>
            <a:noFill/>
          </a:ln>
        </p:spPr>
      </p:pic>
      <p:pic>
        <p:nvPicPr>
          <p:cNvPr id="306" name="Picture 6" descr=""/>
          <p:cNvPicPr/>
          <p:nvPr/>
        </p:nvPicPr>
        <p:blipFill>
          <a:blip r:embed="rId3"/>
          <a:stretch/>
        </p:blipFill>
        <p:spPr>
          <a:xfrm>
            <a:off x="3372840" y="9720"/>
            <a:ext cx="9029520" cy="6797520"/>
          </a:xfrm>
          <a:prstGeom prst="rect">
            <a:avLst/>
          </a:prstGeom>
          <a:ln>
            <a:noFill/>
          </a:ln>
        </p:spPr>
      </p:pic>
      <p:pic>
        <p:nvPicPr>
          <p:cNvPr id="307" name="Picture 4" descr=""/>
          <p:cNvPicPr/>
          <p:nvPr/>
        </p:nvPicPr>
        <p:blipFill>
          <a:blip r:embed="rId4"/>
          <a:stretch/>
        </p:blipFill>
        <p:spPr>
          <a:xfrm>
            <a:off x="191520" y="709560"/>
            <a:ext cx="8104320" cy="491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0" y="53640"/>
            <a:ext cx="12191760" cy="32202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2"/>
          <p:cNvSpPr/>
          <p:nvPr/>
        </p:nvSpPr>
        <p:spPr>
          <a:xfrm>
            <a:off x="0" y="3706920"/>
            <a:ext cx="12191760" cy="32202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3"/>
          <p:cNvSpPr/>
          <p:nvPr/>
        </p:nvSpPr>
        <p:spPr>
          <a:xfrm>
            <a:off x="113400" y="59040"/>
            <a:ext cx="4134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Remote Network service exploit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118080" y="3845880"/>
            <a:ext cx="4483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Calibri"/>
              </a:rPr>
              <a:t>Remote Browser client-side exploit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12" name="Line 5"/>
          <p:cNvSpPr/>
          <p:nvPr/>
        </p:nvSpPr>
        <p:spPr>
          <a:xfrm>
            <a:off x="8242920" y="595800"/>
            <a:ext cx="360" cy="243648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Line 6"/>
          <p:cNvSpPr/>
          <p:nvPr/>
        </p:nvSpPr>
        <p:spPr>
          <a:xfrm>
            <a:off x="8281080" y="4197600"/>
            <a:ext cx="360" cy="24361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Line 7"/>
          <p:cNvSpPr/>
          <p:nvPr/>
        </p:nvSpPr>
        <p:spPr>
          <a:xfrm>
            <a:off x="3937680" y="660960"/>
            <a:ext cx="360" cy="24361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Line 8"/>
          <p:cNvSpPr/>
          <p:nvPr/>
        </p:nvSpPr>
        <p:spPr>
          <a:xfrm>
            <a:off x="3957840" y="4367880"/>
            <a:ext cx="360" cy="243612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9"/>
          <p:cNvSpPr/>
          <p:nvPr/>
        </p:nvSpPr>
        <p:spPr>
          <a:xfrm>
            <a:off x="8544600" y="1338120"/>
            <a:ext cx="1111680" cy="1082160"/>
          </a:xfrm>
          <a:prstGeom prst="flowChartAlternateProces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7" name="CustomShape 10"/>
          <p:cNvSpPr/>
          <p:nvPr/>
        </p:nvSpPr>
        <p:spPr>
          <a:xfrm>
            <a:off x="8600400" y="5045040"/>
            <a:ext cx="1055880" cy="1082160"/>
          </a:xfrm>
          <a:prstGeom prst="flowChartAlternateProces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8" name="CustomShape 11"/>
          <p:cNvSpPr/>
          <p:nvPr/>
        </p:nvSpPr>
        <p:spPr>
          <a:xfrm>
            <a:off x="7247880" y="917640"/>
            <a:ext cx="490320" cy="1922400"/>
          </a:xfrm>
          <a:prstGeom prst="flowChartAlternateProcess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19" name="CustomShape 12"/>
          <p:cNvSpPr/>
          <p:nvPr/>
        </p:nvSpPr>
        <p:spPr>
          <a:xfrm>
            <a:off x="4437360" y="947880"/>
            <a:ext cx="2747520" cy="1942920"/>
          </a:xfrm>
          <a:prstGeom prst="flowChartAlternateProcess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20" name="CustomShape 13"/>
          <p:cNvSpPr/>
          <p:nvPr/>
        </p:nvSpPr>
        <p:spPr>
          <a:xfrm>
            <a:off x="5503320" y="4614480"/>
            <a:ext cx="2366280" cy="1942920"/>
          </a:xfrm>
          <a:prstGeom prst="flowChartAlternateProcess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/>
        </p:style>
      </p:sp>
      <p:sp>
        <p:nvSpPr>
          <p:cNvPr id="321" name="CustomShape 14"/>
          <p:cNvSpPr/>
          <p:nvPr/>
        </p:nvSpPr>
        <p:spPr>
          <a:xfrm>
            <a:off x="4564080" y="4585320"/>
            <a:ext cx="490320" cy="1922400"/>
          </a:xfrm>
          <a:prstGeom prst="flowChartAlternateProcess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22" name="CustomShape 15"/>
          <p:cNvSpPr/>
          <p:nvPr/>
        </p:nvSpPr>
        <p:spPr>
          <a:xfrm>
            <a:off x="2244600" y="947880"/>
            <a:ext cx="1062000" cy="2030040"/>
          </a:xfrm>
          <a:prstGeom prst="flowChartMagneticDrum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323" name="CustomShape 16"/>
          <p:cNvSpPr/>
          <p:nvPr/>
        </p:nvSpPr>
        <p:spPr>
          <a:xfrm>
            <a:off x="2264760" y="4531680"/>
            <a:ext cx="1062000" cy="2030040"/>
          </a:xfrm>
          <a:prstGeom prst="flowChartMagneticDrum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324" name="CustomShape 17"/>
          <p:cNvSpPr/>
          <p:nvPr/>
        </p:nvSpPr>
        <p:spPr>
          <a:xfrm flipH="1">
            <a:off x="7738920" y="1879200"/>
            <a:ext cx="80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8"/>
          <p:cNvSpPr/>
          <p:nvPr/>
        </p:nvSpPr>
        <p:spPr>
          <a:xfrm flipH="1">
            <a:off x="7869240" y="5586120"/>
            <a:ext cx="73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9"/>
          <p:cNvSpPr/>
          <p:nvPr/>
        </p:nvSpPr>
        <p:spPr>
          <a:xfrm>
            <a:off x="6746400" y="46224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Attack surface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27" name="CustomShape 20"/>
          <p:cNvSpPr/>
          <p:nvPr/>
        </p:nvSpPr>
        <p:spPr>
          <a:xfrm>
            <a:off x="5825520" y="416484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Attack surface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28" name="CustomShape 21"/>
          <p:cNvSpPr/>
          <p:nvPr/>
        </p:nvSpPr>
        <p:spPr>
          <a:xfrm>
            <a:off x="8694360" y="901080"/>
            <a:ext cx="812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Exploit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29" name="CustomShape 22"/>
          <p:cNvSpPr/>
          <p:nvPr/>
        </p:nvSpPr>
        <p:spPr>
          <a:xfrm>
            <a:off x="2435400" y="443160"/>
            <a:ext cx="492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O.S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30" name="CustomShape 23"/>
          <p:cNvSpPr/>
          <p:nvPr/>
        </p:nvSpPr>
        <p:spPr>
          <a:xfrm>
            <a:off x="3529440" y="1344600"/>
            <a:ext cx="1610640" cy="1015200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38333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Userland mitigations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31" name="CustomShape 24"/>
          <p:cNvSpPr/>
          <p:nvPr/>
        </p:nvSpPr>
        <p:spPr>
          <a:xfrm>
            <a:off x="9843480" y="901080"/>
            <a:ext cx="220032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Network exploit may have hurdles</a:t>
            </a:r>
            <a:endParaRPr b="0" lang="en-A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Limitations for grooming memory</a:t>
            </a:r>
            <a:endParaRPr b="0" lang="en-A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Challenges with mitigations and stability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332" name="CustomShape 25"/>
          <p:cNvSpPr/>
          <p:nvPr/>
        </p:nvSpPr>
        <p:spPr>
          <a:xfrm>
            <a:off x="9773280" y="4344840"/>
            <a:ext cx="220032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Attackers are at an advantage</a:t>
            </a:r>
            <a:endParaRPr b="0" lang="en-A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Can exhaust many web features to groom memory</a:t>
            </a:r>
            <a:endParaRPr b="0" lang="en-A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Can use JavaScript features/types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1" descr=""/>
          <p:cNvPicPr/>
          <p:nvPr/>
        </p:nvPicPr>
        <p:blipFill>
          <a:blip r:embed="rId1"/>
          <a:stretch/>
        </p:blipFill>
        <p:spPr>
          <a:xfrm>
            <a:off x="78840" y="1835640"/>
            <a:ext cx="12092760" cy="338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2" descr=""/>
          <p:cNvPicPr/>
          <p:nvPr/>
        </p:nvPicPr>
        <p:blipFill>
          <a:blip r:embed="rId1"/>
          <a:stretch/>
        </p:blipFill>
        <p:spPr>
          <a:xfrm>
            <a:off x="787320" y="0"/>
            <a:ext cx="10801440" cy="617868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3772080" y="6024240"/>
            <a:ext cx="7267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latin typeface="Calibri"/>
              </a:rPr>
              <a:t>Fast forward several years…</a:t>
            </a:r>
            <a:endParaRPr b="0" lang="en-AU" sz="32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5195</TotalTime>
  <Application>LibreOffice/6.0.7.3$Linux_X86_64 LibreOffice_project/00m0$Build-3</Application>
  <Words>2057</Words>
  <Paragraphs>316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2019-09-17T11:51:19Z</dcterms:created>
  <dc:creator>Matt Jones</dc:creator>
  <dc:description/>
  <dc:language>en-AU</dc:language>
  <cp:lastModifiedBy>Matt Jones</cp:lastModifiedBy>
  <dcterms:modified xsi:type="dcterms:W3CDTF">2020-05-05T08:18:48Z</dcterms:modified>
  <cp:revision>104</cp:revision>
  <dc:subject/>
  <dc:title>The Chromium Sandbox on Windows 10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0x0101000D70307BD44BFA4085DF40041BFFA077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54</vt:i4>
  </property>
</Properties>
</file>